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handoutMasterIdLst>
    <p:handoutMasterId r:id="rId43"/>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0" r:id="rId24"/>
    <p:sldId id="279"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5" r:id="rId38"/>
    <p:sldId id="293" r:id="rId39"/>
    <p:sldId id="294" r:id="rId40"/>
    <p:sldId id="296" r:id="rId4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varScale="1">
        <p:scale>
          <a:sx n="131" d="100"/>
          <a:sy n="131" d="100"/>
        </p:scale>
        <p:origin x="-1044" y="-102"/>
      </p:cViewPr>
      <p:guideLst>
        <p:guide orient="horz" pos="2160"/>
        <p:guide pos="2880"/>
      </p:guideLst>
    </p:cSldViewPr>
  </p:slideViewPr>
  <p:notesTextViewPr>
    <p:cViewPr>
      <p:scale>
        <a:sx n="1" d="1"/>
        <a:sy n="1" d="1"/>
      </p:scale>
      <p:origin x="0" y="0"/>
    </p:cViewPr>
  </p:notesTextViewPr>
  <p:notesViewPr>
    <p:cSldViewPr>
      <p:cViewPr varScale="1">
        <p:scale>
          <a:sx n="101" d="100"/>
          <a:sy n="101" d="100"/>
        </p:scale>
        <p:origin x="-3408" y="-96"/>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E079812A-FB19-4906-95A3-7689A6137058}" type="datetimeFigureOut">
              <a:rPr lang="en-US" smtClean="0"/>
              <a:t>8/21/2019</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23C9FF55-E084-4302-92C5-766065414822}" type="slidenum">
              <a:rPr lang="en-US" smtClean="0"/>
              <a:t>‹#›</a:t>
            </a:fld>
            <a:endParaRPr lang="en-US"/>
          </a:p>
        </p:txBody>
      </p:sp>
    </p:spTree>
    <p:extLst>
      <p:ext uri="{BB962C8B-B14F-4D97-AF65-F5344CB8AC3E}">
        <p14:creationId xmlns:p14="http://schemas.microsoft.com/office/powerpoint/2010/main" val="3625088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0F739178-A467-434B-BCBD-C8B7FBB0B5FA}" type="datetimeFigureOut">
              <a:rPr lang="en-US" smtClean="0"/>
              <a:t>8/21/2019</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FFE33112-DB69-4B3F-9DE2-AFD9640C5E0D}" type="slidenum">
              <a:rPr lang="en-US" smtClean="0"/>
              <a:t>‹#›</a:t>
            </a:fld>
            <a:endParaRPr lang="en-US"/>
          </a:p>
        </p:txBody>
      </p:sp>
    </p:spTree>
    <p:extLst>
      <p:ext uri="{BB962C8B-B14F-4D97-AF65-F5344CB8AC3E}">
        <p14:creationId xmlns:p14="http://schemas.microsoft.com/office/powerpoint/2010/main" val="3188440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33112-DB69-4B3F-9DE2-AFD9640C5E0D}" type="slidenum">
              <a:rPr lang="en-US" smtClean="0"/>
              <a:t>1</a:t>
            </a:fld>
            <a:endParaRPr lang="en-US" dirty="0"/>
          </a:p>
        </p:txBody>
      </p:sp>
    </p:spTree>
    <p:extLst>
      <p:ext uri="{BB962C8B-B14F-4D97-AF65-F5344CB8AC3E}">
        <p14:creationId xmlns:p14="http://schemas.microsoft.com/office/powerpoint/2010/main" val="2233053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desired signal is amplified and the other signals are suppressed.</a:t>
            </a:r>
            <a:endParaRPr lang="en-US" dirty="0"/>
          </a:p>
        </p:txBody>
      </p:sp>
      <p:sp>
        <p:nvSpPr>
          <p:cNvPr id="4" name="Slide Number Placeholder 3"/>
          <p:cNvSpPr>
            <a:spLocks noGrp="1"/>
          </p:cNvSpPr>
          <p:nvPr>
            <p:ph type="sldNum" sz="quarter" idx="10"/>
          </p:nvPr>
        </p:nvSpPr>
        <p:spPr/>
        <p:txBody>
          <a:bodyPr/>
          <a:lstStyle/>
          <a:p>
            <a:fld id="{FFE33112-DB69-4B3F-9DE2-AFD9640C5E0D}" type="slidenum">
              <a:rPr lang="en-US" smtClean="0"/>
              <a:t>10</a:t>
            </a:fld>
            <a:endParaRPr lang="en-US"/>
          </a:p>
        </p:txBody>
      </p:sp>
    </p:spTree>
    <p:extLst>
      <p:ext uri="{BB962C8B-B14F-4D97-AF65-F5344CB8AC3E}">
        <p14:creationId xmlns:p14="http://schemas.microsoft.com/office/powerpoint/2010/main" val="2942583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say we want to tune the signal at omega 4. We can improve selectivity by adding tunable,</a:t>
            </a:r>
            <a:r>
              <a:rPr lang="en-US" baseline="0" dirty="0" smtClean="0"/>
              <a:t> narrow, band-pass filters.</a:t>
            </a:r>
            <a:endParaRPr lang="en-US" dirty="0"/>
          </a:p>
        </p:txBody>
      </p:sp>
      <p:sp>
        <p:nvSpPr>
          <p:cNvPr id="4" name="Slide Number Placeholder 3"/>
          <p:cNvSpPr>
            <a:spLocks noGrp="1"/>
          </p:cNvSpPr>
          <p:nvPr>
            <p:ph type="sldNum" sz="quarter" idx="10"/>
          </p:nvPr>
        </p:nvSpPr>
        <p:spPr/>
        <p:txBody>
          <a:bodyPr/>
          <a:lstStyle/>
          <a:p>
            <a:fld id="{FFE33112-DB69-4B3F-9DE2-AFD9640C5E0D}" type="slidenum">
              <a:rPr lang="en-US" smtClean="0"/>
              <a:t>11</a:t>
            </a:fld>
            <a:endParaRPr lang="en-US"/>
          </a:p>
        </p:txBody>
      </p:sp>
    </p:spTree>
    <p:extLst>
      <p:ext uri="{BB962C8B-B14F-4D97-AF65-F5344CB8AC3E}">
        <p14:creationId xmlns:p14="http://schemas.microsoft.com/office/powerpoint/2010/main" val="2047193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selectivity (</a:t>
            </a:r>
            <a:r>
              <a:rPr lang="en-US" dirty="0" err="1" smtClean="0"/>
              <a:t>ie</a:t>
            </a:r>
            <a:r>
              <a:rPr lang="en-US" dirty="0" smtClean="0"/>
              <a:t>. Bandwidth) of the receiver should be just</a:t>
            </a:r>
            <a:r>
              <a:rPr lang="en-US" baseline="0" dirty="0" smtClean="0"/>
              <a:t> wide enough to allow the entire signal bandwidth to pass undistorted to the detector. Also, the roll-off of the filter must be steep enough to sufficiently attenuate radio signals on adjacent channels.</a:t>
            </a:r>
            <a:endParaRPr lang="en-US" dirty="0"/>
          </a:p>
        </p:txBody>
      </p:sp>
      <p:sp>
        <p:nvSpPr>
          <p:cNvPr id="4" name="Slide Number Placeholder 3"/>
          <p:cNvSpPr>
            <a:spLocks noGrp="1"/>
          </p:cNvSpPr>
          <p:nvPr>
            <p:ph type="sldNum" sz="quarter" idx="10"/>
          </p:nvPr>
        </p:nvSpPr>
        <p:spPr/>
        <p:txBody>
          <a:bodyPr/>
          <a:lstStyle/>
          <a:p>
            <a:fld id="{FFE33112-DB69-4B3F-9DE2-AFD9640C5E0D}" type="slidenum">
              <a:rPr lang="en-US" smtClean="0"/>
              <a:t>12</a:t>
            </a:fld>
            <a:endParaRPr lang="en-US"/>
          </a:p>
        </p:txBody>
      </p:sp>
    </p:spTree>
    <p:extLst>
      <p:ext uri="{BB962C8B-B14F-4D97-AF65-F5344CB8AC3E}">
        <p14:creationId xmlns:p14="http://schemas.microsoft.com/office/powerpoint/2010/main" val="3228846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E33112-DB69-4B3F-9DE2-AFD9640C5E0D}" type="slidenum">
              <a:rPr lang="en-US" smtClean="0"/>
              <a:t>13</a:t>
            </a:fld>
            <a:endParaRPr lang="en-US"/>
          </a:p>
        </p:txBody>
      </p:sp>
    </p:spTree>
    <p:extLst>
      <p:ext uri="{BB962C8B-B14F-4D97-AF65-F5344CB8AC3E}">
        <p14:creationId xmlns:p14="http://schemas.microsoft.com/office/powerpoint/2010/main" val="158182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33112-DB69-4B3F-9DE2-AFD9640C5E0D}" type="slidenum">
              <a:rPr lang="en-US" smtClean="0"/>
              <a:t>14</a:t>
            </a:fld>
            <a:endParaRPr lang="en-US"/>
          </a:p>
        </p:txBody>
      </p:sp>
    </p:spTree>
    <p:extLst>
      <p:ext uri="{BB962C8B-B14F-4D97-AF65-F5344CB8AC3E}">
        <p14:creationId xmlns:p14="http://schemas.microsoft.com/office/powerpoint/2010/main" val="625306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E33112-DB69-4B3F-9DE2-AFD9640C5E0D}" type="slidenum">
              <a:rPr lang="en-US" smtClean="0"/>
              <a:t>15</a:t>
            </a:fld>
            <a:endParaRPr lang="en-US"/>
          </a:p>
        </p:txBody>
      </p:sp>
    </p:spTree>
    <p:extLst>
      <p:ext uri="{BB962C8B-B14F-4D97-AF65-F5344CB8AC3E}">
        <p14:creationId xmlns:p14="http://schemas.microsoft.com/office/powerpoint/2010/main" val="3583488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RF section of a receiver has the antenna as the capacitor connected to the input coil of the transformer and then to ground. The load would be the rest of the circuit such as the detector.</a:t>
            </a:r>
            <a:endParaRPr lang="en-US" dirty="0"/>
          </a:p>
        </p:txBody>
      </p:sp>
      <p:sp>
        <p:nvSpPr>
          <p:cNvPr id="4" name="Slide Number Placeholder 3"/>
          <p:cNvSpPr>
            <a:spLocks noGrp="1"/>
          </p:cNvSpPr>
          <p:nvPr>
            <p:ph type="sldNum" sz="quarter" idx="10"/>
          </p:nvPr>
        </p:nvSpPr>
        <p:spPr/>
        <p:txBody>
          <a:bodyPr/>
          <a:lstStyle/>
          <a:p>
            <a:fld id="{FFE33112-DB69-4B3F-9DE2-AFD9640C5E0D}" type="slidenum">
              <a:rPr lang="en-US" smtClean="0"/>
              <a:t>16</a:t>
            </a:fld>
            <a:endParaRPr lang="en-US"/>
          </a:p>
        </p:txBody>
      </p:sp>
    </p:spTree>
    <p:extLst>
      <p:ext uri="{BB962C8B-B14F-4D97-AF65-F5344CB8AC3E}">
        <p14:creationId xmlns:p14="http://schemas.microsoft.com/office/powerpoint/2010/main" val="922859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E33112-DB69-4B3F-9DE2-AFD9640C5E0D}" type="slidenum">
              <a:rPr lang="en-US" smtClean="0"/>
              <a:t>17</a:t>
            </a:fld>
            <a:endParaRPr lang="en-US"/>
          </a:p>
        </p:txBody>
      </p:sp>
    </p:spTree>
    <p:extLst>
      <p:ext uri="{BB962C8B-B14F-4D97-AF65-F5344CB8AC3E}">
        <p14:creationId xmlns:p14="http://schemas.microsoft.com/office/powerpoint/2010/main" val="2532328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E33112-DB69-4B3F-9DE2-AFD9640C5E0D}" type="slidenum">
              <a:rPr lang="en-US" smtClean="0"/>
              <a:t>18</a:t>
            </a:fld>
            <a:endParaRPr lang="en-US"/>
          </a:p>
        </p:txBody>
      </p:sp>
    </p:spTree>
    <p:extLst>
      <p:ext uri="{BB962C8B-B14F-4D97-AF65-F5344CB8AC3E}">
        <p14:creationId xmlns:p14="http://schemas.microsoft.com/office/powerpoint/2010/main" val="4115483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answer to the BW – frequency problem was the development of the </a:t>
            </a:r>
            <a:r>
              <a:rPr lang="en-US" dirty="0" err="1" smtClean="0"/>
              <a:t>superheterodyne</a:t>
            </a:r>
            <a:r>
              <a:rPr lang="en-US" dirty="0" smtClean="0"/>
              <a:t> receiver invented by Edwin Armstrong.</a:t>
            </a:r>
            <a:endParaRPr lang="en-US" dirty="0"/>
          </a:p>
        </p:txBody>
      </p:sp>
      <p:sp>
        <p:nvSpPr>
          <p:cNvPr id="4" name="Slide Number Placeholder 3"/>
          <p:cNvSpPr>
            <a:spLocks noGrp="1"/>
          </p:cNvSpPr>
          <p:nvPr>
            <p:ph type="sldNum" sz="quarter" idx="10"/>
          </p:nvPr>
        </p:nvSpPr>
        <p:spPr/>
        <p:txBody>
          <a:bodyPr/>
          <a:lstStyle/>
          <a:p>
            <a:fld id="{FFE33112-DB69-4B3F-9DE2-AFD9640C5E0D}" type="slidenum">
              <a:rPr lang="en-US" smtClean="0"/>
              <a:t>19</a:t>
            </a:fld>
            <a:endParaRPr lang="en-US"/>
          </a:p>
        </p:txBody>
      </p:sp>
    </p:spTree>
    <p:extLst>
      <p:ext uri="{BB962C8B-B14F-4D97-AF65-F5344CB8AC3E}">
        <p14:creationId xmlns:p14="http://schemas.microsoft.com/office/powerpoint/2010/main" val="1466629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start with EH Armstrong whose brilliance will become evident – here standing at the blackboard with the schematic of the regenerative receiver.</a:t>
            </a:r>
            <a:endParaRPr lang="en-US" dirty="0"/>
          </a:p>
        </p:txBody>
      </p:sp>
      <p:sp>
        <p:nvSpPr>
          <p:cNvPr id="4" name="Slide Number Placeholder 3"/>
          <p:cNvSpPr>
            <a:spLocks noGrp="1"/>
          </p:cNvSpPr>
          <p:nvPr>
            <p:ph type="sldNum" sz="quarter" idx="10"/>
          </p:nvPr>
        </p:nvSpPr>
        <p:spPr/>
        <p:txBody>
          <a:bodyPr/>
          <a:lstStyle/>
          <a:p>
            <a:fld id="{FFE33112-DB69-4B3F-9DE2-AFD9640C5E0D}" type="slidenum">
              <a:rPr lang="en-US" smtClean="0"/>
              <a:t>2</a:t>
            </a:fld>
            <a:endParaRPr lang="en-US" dirty="0"/>
          </a:p>
        </p:txBody>
      </p:sp>
    </p:spTree>
    <p:extLst>
      <p:ext uri="{BB962C8B-B14F-4D97-AF65-F5344CB8AC3E}">
        <p14:creationId xmlns:p14="http://schemas.microsoft.com/office/powerpoint/2010/main" val="2316241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E33112-DB69-4B3F-9DE2-AFD9640C5E0D}" type="slidenum">
              <a:rPr lang="en-US" smtClean="0"/>
              <a:t>20</a:t>
            </a:fld>
            <a:endParaRPr lang="en-US"/>
          </a:p>
        </p:txBody>
      </p:sp>
    </p:spTree>
    <p:extLst>
      <p:ext uri="{BB962C8B-B14F-4D97-AF65-F5344CB8AC3E}">
        <p14:creationId xmlns:p14="http://schemas.microsoft.com/office/powerpoint/2010/main" val="2859822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Developed by Edwin Armstrong. Supersedes regenerative approach with its positive feedback and tendency to self-oscillate.</a:t>
            </a:r>
            <a:endParaRPr lang="en-US" dirty="0"/>
          </a:p>
        </p:txBody>
      </p:sp>
      <p:sp>
        <p:nvSpPr>
          <p:cNvPr id="4" name="Slide Number Placeholder 3"/>
          <p:cNvSpPr>
            <a:spLocks noGrp="1"/>
          </p:cNvSpPr>
          <p:nvPr>
            <p:ph type="sldNum" sz="quarter" idx="10"/>
          </p:nvPr>
        </p:nvSpPr>
        <p:spPr/>
        <p:txBody>
          <a:bodyPr/>
          <a:lstStyle/>
          <a:p>
            <a:fld id="{FFE33112-DB69-4B3F-9DE2-AFD9640C5E0D}" type="slidenum">
              <a:rPr lang="en-US" smtClean="0"/>
              <a:t>21</a:t>
            </a:fld>
            <a:endParaRPr lang="en-US"/>
          </a:p>
        </p:txBody>
      </p:sp>
    </p:spTree>
    <p:extLst>
      <p:ext uri="{BB962C8B-B14F-4D97-AF65-F5344CB8AC3E}">
        <p14:creationId xmlns:p14="http://schemas.microsoft.com/office/powerpoint/2010/main" val="66775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has been the tried and true approach and “last word” in receiver architecture for 100 years … until recently.</a:t>
            </a:r>
            <a:endParaRPr lang="en-US" dirty="0"/>
          </a:p>
        </p:txBody>
      </p:sp>
      <p:sp>
        <p:nvSpPr>
          <p:cNvPr id="4" name="Slide Number Placeholder 3"/>
          <p:cNvSpPr>
            <a:spLocks noGrp="1"/>
          </p:cNvSpPr>
          <p:nvPr>
            <p:ph type="sldNum" sz="quarter" idx="10"/>
          </p:nvPr>
        </p:nvSpPr>
        <p:spPr/>
        <p:txBody>
          <a:bodyPr/>
          <a:lstStyle/>
          <a:p>
            <a:fld id="{FFE33112-DB69-4B3F-9DE2-AFD9640C5E0D}" type="slidenum">
              <a:rPr lang="en-US" smtClean="0"/>
              <a:t>22</a:t>
            </a:fld>
            <a:endParaRPr lang="en-US"/>
          </a:p>
        </p:txBody>
      </p:sp>
    </p:spTree>
    <p:extLst>
      <p:ext uri="{BB962C8B-B14F-4D97-AF65-F5344CB8AC3E}">
        <p14:creationId xmlns:p14="http://schemas.microsoft.com/office/powerpoint/2010/main" val="2721958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E33112-DB69-4B3F-9DE2-AFD9640C5E0D}" type="slidenum">
              <a:rPr lang="en-US" smtClean="0"/>
              <a:t>23</a:t>
            </a:fld>
            <a:endParaRPr lang="en-US"/>
          </a:p>
        </p:txBody>
      </p:sp>
    </p:spTree>
    <p:extLst>
      <p:ext uri="{BB962C8B-B14F-4D97-AF65-F5344CB8AC3E}">
        <p14:creationId xmlns:p14="http://schemas.microsoft.com/office/powerpoint/2010/main" val="38165524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E33112-DB69-4B3F-9DE2-AFD9640C5E0D}" type="slidenum">
              <a:rPr lang="en-US" smtClean="0"/>
              <a:t>24</a:t>
            </a:fld>
            <a:endParaRPr lang="en-US"/>
          </a:p>
        </p:txBody>
      </p:sp>
    </p:spTree>
    <p:extLst>
      <p:ext uri="{BB962C8B-B14F-4D97-AF65-F5344CB8AC3E}">
        <p14:creationId xmlns:p14="http://schemas.microsoft.com/office/powerpoint/2010/main" val="42414777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Eventually, tubes gave way to transistors, and miniaturization took off. This is a common transistor radio with all PNP transistors c. 1960’s. AM broadcast only with 455 </a:t>
            </a:r>
            <a:r>
              <a:rPr lang="en-US" dirty="0" err="1" smtClean="0"/>
              <a:t>khz</a:t>
            </a:r>
            <a:r>
              <a:rPr lang="en-US" dirty="0" smtClean="0"/>
              <a:t> (KC) IF.</a:t>
            </a:r>
            <a:endParaRPr lang="en-US" dirty="0"/>
          </a:p>
        </p:txBody>
      </p:sp>
      <p:sp>
        <p:nvSpPr>
          <p:cNvPr id="4" name="Slide Number Placeholder 3"/>
          <p:cNvSpPr>
            <a:spLocks noGrp="1"/>
          </p:cNvSpPr>
          <p:nvPr>
            <p:ph type="sldNum" sz="quarter" idx="10"/>
          </p:nvPr>
        </p:nvSpPr>
        <p:spPr/>
        <p:txBody>
          <a:bodyPr/>
          <a:lstStyle/>
          <a:p>
            <a:fld id="{FFE33112-DB69-4B3F-9DE2-AFD9640C5E0D}" type="slidenum">
              <a:rPr lang="en-US" smtClean="0"/>
              <a:t>25</a:t>
            </a:fld>
            <a:endParaRPr lang="en-US"/>
          </a:p>
        </p:txBody>
      </p:sp>
    </p:spTree>
    <p:extLst>
      <p:ext uri="{BB962C8B-B14F-4D97-AF65-F5344CB8AC3E}">
        <p14:creationId xmlns:p14="http://schemas.microsoft.com/office/powerpoint/2010/main" val="40835593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Never could find a radio with batteries like that !</a:t>
            </a:r>
            <a:endParaRPr lang="en-US" dirty="0"/>
          </a:p>
        </p:txBody>
      </p:sp>
      <p:sp>
        <p:nvSpPr>
          <p:cNvPr id="4" name="Slide Number Placeholder 3"/>
          <p:cNvSpPr>
            <a:spLocks noGrp="1"/>
          </p:cNvSpPr>
          <p:nvPr>
            <p:ph type="sldNum" sz="quarter" idx="10"/>
          </p:nvPr>
        </p:nvSpPr>
        <p:spPr/>
        <p:txBody>
          <a:bodyPr/>
          <a:lstStyle/>
          <a:p>
            <a:fld id="{FFE33112-DB69-4B3F-9DE2-AFD9640C5E0D}" type="slidenum">
              <a:rPr lang="en-US" smtClean="0"/>
              <a:t>26</a:t>
            </a:fld>
            <a:endParaRPr lang="en-US"/>
          </a:p>
        </p:txBody>
      </p:sp>
    </p:spTree>
    <p:extLst>
      <p:ext uri="{BB962C8B-B14F-4D97-AF65-F5344CB8AC3E}">
        <p14:creationId xmlns:p14="http://schemas.microsoft.com/office/powerpoint/2010/main" val="2823176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known as the “Homodyne” receiver</a:t>
            </a:r>
            <a:endParaRPr lang="en-US" dirty="0"/>
          </a:p>
        </p:txBody>
      </p:sp>
      <p:sp>
        <p:nvSpPr>
          <p:cNvPr id="4" name="Slide Number Placeholder 3"/>
          <p:cNvSpPr>
            <a:spLocks noGrp="1"/>
          </p:cNvSpPr>
          <p:nvPr>
            <p:ph type="sldNum" sz="quarter" idx="10"/>
          </p:nvPr>
        </p:nvSpPr>
        <p:spPr/>
        <p:txBody>
          <a:bodyPr/>
          <a:lstStyle/>
          <a:p>
            <a:fld id="{FFE33112-DB69-4B3F-9DE2-AFD9640C5E0D}" type="slidenum">
              <a:rPr lang="en-US" smtClean="0"/>
              <a:t>27</a:t>
            </a:fld>
            <a:endParaRPr lang="en-US"/>
          </a:p>
        </p:txBody>
      </p:sp>
    </p:spTree>
    <p:extLst>
      <p:ext uri="{BB962C8B-B14F-4D97-AF65-F5344CB8AC3E}">
        <p14:creationId xmlns:p14="http://schemas.microsoft.com/office/powerpoint/2010/main" val="1397012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E33112-DB69-4B3F-9DE2-AFD9640C5E0D}" type="slidenum">
              <a:rPr lang="en-US" smtClean="0"/>
              <a:t>28</a:t>
            </a:fld>
            <a:endParaRPr lang="en-US"/>
          </a:p>
        </p:txBody>
      </p:sp>
    </p:spTree>
    <p:extLst>
      <p:ext uri="{BB962C8B-B14F-4D97-AF65-F5344CB8AC3E}">
        <p14:creationId xmlns:p14="http://schemas.microsoft.com/office/powerpoint/2010/main" val="30465683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33112-DB69-4B3F-9DE2-AFD9640C5E0D}" type="slidenum">
              <a:rPr lang="en-US" smtClean="0"/>
              <a:t>29</a:t>
            </a:fld>
            <a:endParaRPr lang="en-US"/>
          </a:p>
        </p:txBody>
      </p:sp>
    </p:spTree>
    <p:extLst>
      <p:ext uri="{BB962C8B-B14F-4D97-AF65-F5344CB8AC3E}">
        <p14:creationId xmlns:p14="http://schemas.microsoft.com/office/powerpoint/2010/main" val="2058415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 energy of the output is fed</a:t>
            </a:r>
            <a:r>
              <a:rPr lang="en-US" baseline="0" dirty="0" smtClean="0"/>
              <a:t> back to the input, causing increased gain. Positive feedback is putting some of A back into B, which gives you more of A, which gives you more B, etc. Can easily break into self-oscillation. </a:t>
            </a:r>
            <a:r>
              <a:rPr lang="en-US" baseline="0" dirty="0" smtClean="0"/>
              <a:t>It takes advantage of the inherent loss in the LC circuit and gives part of this loss back. The </a:t>
            </a:r>
            <a:r>
              <a:rPr lang="en-US" baseline="0" dirty="0" smtClean="0"/>
              <a:t>“A voltage” is filament voltage, the “B voltage” is plate voltage.</a:t>
            </a:r>
            <a:endParaRPr lang="en-US" dirty="0"/>
          </a:p>
        </p:txBody>
      </p:sp>
      <p:sp>
        <p:nvSpPr>
          <p:cNvPr id="4" name="Slide Number Placeholder 3"/>
          <p:cNvSpPr>
            <a:spLocks noGrp="1"/>
          </p:cNvSpPr>
          <p:nvPr>
            <p:ph type="sldNum" sz="quarter" idx="10"/>
          </p:nvPr>
        </p:nvSpPr>
        <p:spPr/>
        <p:txBody>
          <a:bodyPr/>
          <a:lstStyle/>
          <a:p>
            <a:fld id="{FFE33112-DB69-4B3F-9DE2-AFD9640C5E0D}" type="slidenum">
              <a:rPr lang="en-US" smtClean="0"/>
              <a:t>3</a:t>
            </a:fld>
            <a:endParaRPr lang="en-US" dirty="0"/>
          </a:p>
        </p:txBody>
      </p:sp>
    </p:spTree>
    <p:extLst>
      <p:ext uri="{BB962C8B-B14F-4D97-AF65-F5344CB8AC3E}">
        <p14:creationId xmlns:p14="http://schemas.microsoft.com/office/powerpoint/2010/main" val="2334798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Simple amplitude modulation involves changing A over a period of time</a:t>
            </a:r>
            <a:endParaRPr lang="en-US" dirty="0"/>
          </a:p>
        </p:txBody>
      </p:sp>
      <p:sp>
        <p:nvSpPr>
          <p:cNvPr id="4" name="Slide Number Placeholder 3"/>
          <p:cNvSpPr>
            <a:spLocks noGrp="1"/>
          </p:cNvSpPr>
          <p:nvPr>
            <p:ph type="sldNum" sz="quarter" idx="10"/>
          </p:nvPr>
        </p:nvSpPr>
        <p:spPr/>
        <p:txBody>
          <a:bodyPr/>
          <a:lstStyle/>
          <a:p>
            <a:fld id="{FFE33112-DB69-4B3F-9DE2-AFD9640C5E0D}" type="slidenum">
              <a:rPr lang="en-US" smtClean="0"/>
              <a:t>30</a:t>
            </a:fld>
            <a:endParaRPr lang="en-US"/>
          </a:p>
        </p:txBody>
      </p:sp>
    </p:spTree>
    <p:extLst>
      <p:ext uri="{BB962C8B-B14F-4D97-AF65-F5344CB8AC3E}">
        <p14:creationId xmlns:p14="http://schemas.microsoft.com/office/powerpoint/2010/main" val="14454602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E33112-DB69-4B3F-9DE2-AFD9640C5E0D}" type="slidenum">
              <a:rPr lang="en-US" smtClean="0"/>
              <a:t>31</a:t>
            </a:fld>
            <a:endParaRPr lang="en-US"/>
          </a:p>
        </p:txBody>
      </p:sp>
    </p:spTree>
    <p:extLst>
      <p:ext uri="{BB962C8B-B14F-4D97-AF65-F5344CB8AC3E}">
        <p14:creationId xmlns:p14="http://schemas.microsoft.com/office/powerpoint/2010/main" val="4215998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Frequency modulation is just a special case of phase </a:t>
            </a:r>
            <a:r>
              <a:rPr lang="en-US" dirty="0" smtClean="0"/>
              <a:t>modulation. Amplitude changes in I and Q signals which are locked in 90 degree</a:t>
            </a:r>
            <a:r>
              <a:rPr lang="en-US" baseline="0" dirty="0" smtClean="0"/>
              <a:t> phase difference, will combine to a wave (signal) that varies BOTH in amplitude and phase -&gt; can define any type of modulation. Extreme cases where I or Q = 0.</a:t>
            </a:r>
            <a:endParaRPr lang="en-US" dirty="0"/>
          </a:p>
        </p:txBody>
      </p:sp>
      <p:sp>
        <p:nvSpPr>
          <p:cNvPr id="4" name="Slide Number Placeholder 3"/>
          <p:cNvSpPr>
            <a:spLocks noGrp="1"/>
          </p:cNvSpPr>
          <p:nvPr>
            <p:ph type="sldNum" sz="quarter" idx="10"/>
          </p:nvPr>
        </p:nvSpPr>
        <p:spPr/>
        <p:txBody>
          <a:bodyPr/>
          <a:lstStyle/>
          <a:p>
            <a:fld id="{FFE33112-DB69-4B3F-9DE2-AFD9640C5E0D}" type="slidenum">
              <a:rPr lang="en-US" smtClean="0"/>
              <a:t>32</a:t>
            </a:fld>
            <a:endParaRPr lang="en-US"/>
          </a:p>
        </p:txBody>
      </p:sp>
    </p:spTree>
    <p:extLst>
      <p:ext uri="{BB962C8B-B14F-4D97-AF65-F5344CB8AC3E}">
        <p14:creationId xmlns:p14="http://schemas.microsoft.com/office/powerpoint/2010/main" val="11211616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simple example would be BPSK (PSK31) in which Q=0. Binary PSK would set the I value to either +1 or -1, or on a circle 0 degrees and 180 degrees. QPSK, quadrature PSK would have 4 values.</a:t>
            </a:r>
            <a:endParaRPr lang="en-US" dirty="0"/>
          </a:p>
        </p:txBody>
      </p:sp>
      <p:sp>
        <p:nvSpPr>
          <p:cNvPr id="4" name="Slide Number Placeholder 3"/>
          <p:cNvSpPr>
            <a:spLocks noGrp="1"/>
          </p:cNvSpPr>
          <p:nvPr>
            <p:ph type="sldNum" sz="quarter" idx="10"/>
          </p:nvPr>
        </p:nvSpPr>
        <p:spPr/>
        <p:txBody>
          <a:bodyPr/>
          <a:lstStyle/>
          <a:p>
            <a:fld id="{FFE33112-DB69-4B3F-9DE2-AFD9640C5E0D}" type="slidenum">
              <a:rPr lang="en-US" smtClean="0"/>
              <a:t>33</a:t>
            </a:fld>
            <a:endParaRPr lang="en-US"/>
          </a:p>
        </p:txBody>
      </p:sp>
    </p:spTree>
    <p:extLst>
      <p:ext uri="{BB962C8B-B14F-4D97-AF65-F5344CB8AC3E}">
        <p14:creationId xmlns:p14="http://schemas.microsoft.com/office/powerpoint/2010/main" val="9819514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Drawbacks to this are 1) the 2</a:t>
            </a:r>
            <a:r>
              <a:rPr lang="en-US" baseline="0" dirty="0" smtClean="0"/>
              <a:t> baseband paths must be highly matched, and 2) analog filters introduce phase distortion. There’s a better way !</a:t>
            </a:r>
            <a:endParaRPr lang="en-US" dirty="0"/>
          </a:p>
        </p:txBody>
      </p:sp>
      <p:sp>
        <p:nvSpPr>
          <p:cNvPr id="4" name="Slide Number Placeholder 3"/>
          <p:cNvSpPr>
            <a:spLocks noGrp="1"/>
          </p:cNvSpPr>
          <p:nvPr>
            <p:ph type="sldNum" sz="quarter" idx="10"/>
          </p:nvPr>
        </p:nvSpPr>
        <p:spPr/>
        <p:txBody>
          <a:bodyPr/>
          <a:lstStyle/>
          <a:p>
            <a:fld id="{FFE33112-DB69-4B3F-9DE2-AFD9640C5E0D}" type="slidenum">
              <a:rPr lang="en-US" smtClean="0"/>
              <a:t>34</a:t>
            </a:fld>
            <a:endParaRPr lang="en-US"/>
          </a:p>
        </p:txBody>
      </p:sp>
    </p:spTree>
    <p:extLst>
      <p:ext uri="{BB962C8B-B14F-4D97-AF65-F5344CB8AC3E}">
        <p14:creationId xmlns:p14="http://schemas.microsoft.com/office/powerpoint/2010/main" val="37401033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E33112-DB69-4B3F-9DE2-AFD9640C5E0D}" type="slidenum">
              <a:rPr lang="en-US" smtClean="0"/>
              <a:t>35</a:t>
            </a:fld>
            <a:endParaRPr lang="en-US"/>
          </a:p>
        </p:txBody>
      </p:sp>
    </p:spTree>
    <p:extLst>
      <p:ext uri="{BB962C8B-B14F-4D97-AF65-F5344CB8AC3E}">
        <p14:creationId xmlns:p14="http://schemas.microsoft.com/office/powerpoint/2010/main" val="36723577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E33112-DB69-4B3F-9DE2-AFD9640C5E0D}" type="slidenum">
              <a:rPr lang="en-US" smtClean="0"/>
              <a:t>36</a:t>
            </a:fld>
            <a:endParaRPr lang="en-US"/>
          </a:p>
        </p:txBody>
      </p:sp>
    </p:spTree>
    <p:extLst>
      <p:ext uri="{BB962C8B-B14F-4D97-AF65-F5344CB8AC3E}">
        <p14:creationId xmlns:p14="http://schemas.microsoft.com/office/powerpoint/2010/main" val="33485030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E33112-DB69-4B3F-9DE2-AFD9640C5E0D}" type="slidenum">
              <a:rPr lang="en-US" smtClean="0"/>
              <a:t>37</a:t>
            </a:fld>
            <a:endParaRPr lang="en-US"/>
          </a:p>
        </p:txBody>
      </p:sp>
    </p:spTree>
    <p:extLst>
      <p:ext uri="{BB962C8B-B14F-4D97-AF65-F5344CB8AC3E}">
        <p14:creationId xmlns:p14="http://schemas.microsoft.com/office/powerpoint/2010/main" val="27793648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RF is first passed through filters to provide some selectivity and then amplified and sent to the ADC. The digital stream is then sent to the FPGA for demodulation, filtering, and channeling. Guess which industry is pushing this advancement in technology ? Hold up your smart phones again !</a:t>
            </a:r>
            <a:endParaRPr lang="en-US" dirty="0"/>
          </a:p>
        </p:txBody>
      </p:sp>
      <p:sp>
        <p:nvSpPr>
          <p:cNvPr id="4" name="Slide Number Placeholder 3"/>
          <p:cNvSpPr>
            <a:spLocks noGrp="1"/>
          </p:cNvSpPr>
          <p:nvPr>
            <p:ph type="sldNum" sz="quarter" idx="10"/>
          </p:nvPr>
        </p:nvSpPr>
        <p:spPr/>
        <p:txBody>
          <a:bodyPr/>
          <a:lstStyle/>
          <a:p>
            <a:fld id="{FFE33112-DB69-4B3F-9DE2-AFD9640C5E0D}" type="slidenum">
              <a:rPr lang="en-US" smtClean="0"/>
              <a:t>38</a:t>
            </a:fld>
            <a:endParaRPr lang="en-US"/>
          </a:p>
        </p:txBody>
      </p:sp>
    </p:spTree>
    <p:extLst>
      <p:ext uri="{BB962C8B-B14F-4D97-AF65-F5344CB8AC3E}">
        <p14:creationId xmlns:p14="http://schemas.microsoft.com/office/powerpoint/2010/main" val="7053011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where does this all lead in the future ?? (Shoe phones ?)</a:t>
            </a:r>
            <a:endParaRPr lang="en-US" dirty="0"/>
          </a:p>
        </p:txBody>
      </p:sp>
      <p:sp>
        <p:nvSpPr>
          <p:cNvPr id="4" name="Slide Number Placeholder 3"/>
          <p:cNvSpPr>
            <a:spLocks noGrp="1"/>
          </p:cNvSpPr>
          <p:nvPr>
            <p:ph type="sldNum" sz="quarter" idx="10"/>
          </p:nvPr>
        </p:nvSpPr>
        <p:spPr/>
        <p:txBody>
          <a:bodyPr/>
          <a:lstStyle/>
          <a:p>
            <a:fld id="{FFE33112-DB69-4B3F-9DE2-AFD9640C5E0D}" type="slidenum">
              <a:rPr lang="en-US" smtClean="0"/>
              <a:t>39</a:t>
            </a:fld>
            <a:endParaRPr lang="en-US"/>
          </a:p>
        </p:txBody>
      </p:sp>
    </p:spTree>
    <p:extLst>
      <p:ext uri="{BB962C8B-B14F-4D97-AF65-F5344CB8AC3E}">
        <p14:creationId xmlns:p14="http://schemas.microsoft.com/office/powerpoint/2010/main" val="1910893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example of a regenerative receiver with its tickler coil. The A voltage is 3 volts,</a:t>
            </a:r>
            <a:r>
              <a:rPr lang="en-US" baseline="0" dirty="0" smtClean="0"/>
              <a:t> and B voltage is 45 volts. The regenerative portion of the circuit compensates for the resistive losses of the tuned LC circuit. If you feed back more than the resistive losses, then oscillation occurs. Oscillation can also be transmitted out and cause RFI.</a:t>
            </a:r>
            <a:endParaRPr lang="en-US" dirty="0"/>
          </a:p>
        </p:txBody>
      </p:sp>
      <p:sp>
        <p:nvSpPr>
          <p:cNvPr id="4" name="Slide Number Placeholder 3"/>
          <p:cNvSpPr>
            <a:spLocks noGrp="1"/>
          </p:cNvSpPr>
          <p:nvPr>
            <p:ph type="sldNum" sz="quarter" idx="10"/>
          </p:nvPr>
        </p:nvSpPr>
        <p:spPr/>
        <p:txBody>
          <a:bodyPr/>
          <a:lstStyle/>
          <a:p>
            <a:fld id="{FFE33112-DB69-4B3F-9DE2-AFD9640C5E0D}" type="slidenum">
              <a:rPr lang="en-US" smtClean="0"/>
              <a:t>4</a:t>
            </a:fld>
            <a:endParaRPr lang="en-US"/>
          </a:p>
        </p:txBody>
      </p:sp>
    </p:spTree>
    <p:extLst>
      <p:ext uri="{BB962C8B-B14F-4D97-AF65-F5344CB8AC3E}">
        <p14:creationId xmlns:p14="http://schemas.microsoft.com/office/powerpoint/2010/main" val="22602390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ears can hear and extract audio information roughly from 20 – 20,000 Hz, or just a couple tens of kilohertz. The information we seek rides upon these so-called carrier waves</a:t>
            </a:r>
            <a:r>
              <a:rPr lang="en-US" baseline="0" dirty="0" smtClean="0"/>
              <a:t> in the radio spectrum at several 10’s, 100’s and even thousands of megahertz. It’s been quite a ride over the last 100 years to experience how to extract that information, which may have travelled thousands of miles – something that audio can not do no matter how loud you shout ! – to a point where those tiny microvolts of energy can be brought out so you can hear them clearly.</a:t>
            </a:r>
            <a:endParaRPr lang="en-US" dirty="0"/>
          </a:p>
        </p:txBody>
      </p:sp>
      <p:sp>
        <p:nvSpPr>
          <p:cNvPr id="4" name="Slide Number Placeholder 3"/>
          <p:cNvSpPr>
            <a:spLocks noGrp="1"/>
          </p:cNvSpPr>
          <p:nvPr>
            <p:ph type="sldNum" sz="quarter" idx="10"/>
          </p:nvPr>
        </p:nvSpPr>
        <p:spPr/>
        <p:txBody>
          <a:bodyPr/>
          <a:lstStyle/>
          <a:p>
            <a:fld id="{FFE33112-DB69-4B3F-9DE2-AFD9640C5E0D}" type="slidenum">
              <a:rPr lang="en-US" smtClean="0"/>
              <a:t>40</a:t>
            </a:fld>
            <a:endParaRPr lang="en-US"/>
          </a:p>
        </p:txBody>
      </p:sp>
    </p:spTree>
    <p:extLst>
      <p:ext uri="{BB962C8B-B14F-4D97-AF65-F5344CB8AC3E}">
        <p14:creationId xmlns:p14="http://schemas.microsoft.com/office/powerpoint/2010/main" val="517648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actually a super-regenerative receiver which adds another stage of </a:t>
            </a:r>
            <a:r>
              <a:rPr lang="en-US" dirty="0" smtClean="0"/>
              <a:t>oscillation – note the multiple tubes. </a:t>
            </a:r>
            <a:r>
              <a:rPr lang="en-US" dirty="0" smtClean="0"/>
              <a:t>This architecture is still used in such things as garage door openers and </a:t>
            </a:r>
            <a:r>
              <a:rPr lang="en-US" dirty="0" smtClean="0"/>
              <a:t>walkie-talkies,</a:t>
            </a:r>
            <a:r>
              <a:rPr lang="en-US" baseline="0" dirty="0" smtClean="0"/>
              <a:t> only without the tubes !</a:t>
            </a:r>
            <a:endParaRPr lang="en-US" dirty="0"/>
          </a:p>
        </p:txBody>
      </p:sp>
      <p:sp>
        <p:nvSpPr>
          <p:cNvPr id="4" name="Slide Number Placeholder 3"/>
          <p:cNvSpPr>
            <a:spLocks noGrp="1"/>
          </p:cNvSpPr>
          <p:nvPr>
            <p:ph type="sldNum" sz="quarter" idx="10"/>
          </p:nvPr>
        </p:nvSpPr>
        <p:spPr/>
        <p:txBody>
          <a:bodyPr/>
          <a:lstStyle/>
          <a:p>
            <a:fld id="{FFE33112-DB69-4B3F-9DE2-AFD9640C5E0D}" type="slidenum">
              <a:rPr lang="en-US" smtClean="0"/>
              <a:t>5</a:t>
            </a:fld>
            <a:endParaRPr lang="en-US"/>
          </a:p>
        </p:txBody>
      </p:sp>
    </p:spTree>
    <p:extLst>
      <p:ext uri="{BB962C8B-B14F-4D97-AF65-F5344CB8AC3E}">
        <p14:creationId xmlns:p14="http://schemas.microsoft.com/office/powerpoint/2010/main" val="319501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Invented by Ernst Alexanderson. All the RF stages had to be tuned to the same RF frequency. Then sent to a detector (demodulator) where audio is detected and sent to an audio amplifier to drive a speaker. In early days of radio, receivers had to be sensitive enough to hear ANY signal. Later, as more signals were on the air, receivers had to be more selective to select one, and only one, signal. Selectivity requires a narrow bandwidth.</a:t>
            </a:r>
            <a:endParaRPr lang="en-US" dirty="0"/>
          </a:p>
        </p:txBody>
      </p:sp>
      <p:sp>
        <p:nvSpPr>
          <p:cNvPr id="4" name="Slide Number Placeholder 3"/>
          <p:cNvSpPr>
            <a:spLocks noGrp="1"/>
          </p:cNvSpPr>
          <p:nvPr>
            <p:ph type="sldNum" sz="quarter" idx="10"/>
          </p:nvPr>
        </p:nvSpPr>
        <p:spPr/>
        <p:txBody>
          <a:bodyPr/>
          <a:lstStyle/>
          <a:p>
            <a:fld id="{FFE33112-DB69-4B3F-9DE2-AFD9640C5E0D}" type="slidenum">
              <a:rPr lang="en-US" smtClean="0"/>
              <a:t>6</a:t>
            </a:fld>
            <a:endParaRPr lang="en-US"/>
          </a:p>
        </p:txBody>
      </p:sp>
    </p:spTree>
    <p:extLst>
      <p:ext uri="{BB962C8B-B14F-4D97-AF65-F5344CB8AC3E}">
        <p14:creationId xmlns:p14="http://schemas.microsoft.com/office/powerpoint/2010/main" val="72743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all RF stages of the TRF receiver had to be tuned carefully and simultaneously. Ganged capacitors were tried but they would not track the same from stage to stage.</a:t>
            </a:r>
            <a:endParaRPr lang="en-US" dirty="0"/>
          </a:p>
        </p:txBody>
      </p:sp>
      <p:sp>
        <p:nvSpPr>
          <p:cNvPr id="4" name="Slide Number Placeholder 3"/>
          <p:cNvSpPr>
            <a:spLocks noGrp="1"/>
          </p:cNvSpPr>
          <p:nvPr>
            <p:ph type="sldNum" sz="quarter" idx="10"/>
          </p:nvPr>
        </p:nvSpPr>
        <p:spPr/>
        <p:txBody>
          <a:bodyPr/>
          <a:lstStyle/>
          <a:p>
            <a:fld id="{FFE33112-DB69-4B3F-9DE2-AFD9640C5E0D}" type="slidenum">
              <a:rPr lang="en-US" smtClean="0"/>
              <a:t>7</a:t>
            </a:fld>
            <a:endParaRPr lang="en-US"/>
          </a:p>
        </p:txBody>
      </p:sp>
    </p:spTree>
    <p:extLst>
      <p:ext uri="{BB962C8B-B14F-4D97-AF65-F5344CB8AC3E}">
        <p14:creationId xmlns:p14="http://schemas.microsoft.com/office/powerpoint/2010/main" val="4096617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the job of the receiver to select one signal, amplify it, and present that ONE signal to the detector (demodulator). Therefore, the receiver must suppress all other signals that come out of the antenna.</a:t>
            </a:r>
            <a:endParaRPr lang="en-US" dirty="0"/>
          </a:p>
        </p:txBody>
      </p:sp>
      <p:sp>
        <p:nvSpPr>
          <p:cNvPr id="4" name="Slide Number Placeholder 3"/>
          <p:cNvSpPr>
            <a:spLocks noGrp="1"/>
          </p:cNvSpPr>
          <p:nvPr>
            <p:ph type="sldNum" sz="quarter" idx="10"/>
          </p:nvPr>
        </p:nvSpPr>
        <p:spPr/>
        <p:txBody>
          <a:bodyPr/>
          <a:lstStyle/>
          <a:p>
            <a:fld id="{FFE33112-DB69-4B3F-9DE2-AFD9640C5E0D}" type="slidenum">
              <a:rPr lang="en-US" smtClean="0"/>
              <a:t>8</a:t>
            </a:fld>
            <a:endParaRPr lang="en-US"/>
          </a:p>
        </p:txBody>
      </p:sp>
    </p:spTree>
    <p:extLst>
      <p:ext uri="{BB962C8B-B14F-4D97-AF65-F5344CB8AC3E}">
        <p14:creationId xmlns:p14="http://schemas.microsoft.com/office/powerpoint/2010/main" val="1337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tuning the RF stages, you’re tuning the passband which has a large amount of gain.</a:t>
            </a:r>
            <a:endParaRPr lang="en-US" dirty="0"/>
          </a:p>
        </p:txBody>
      </p:sp>
      <p:sp>
        <p:nvSpPr>
          <p:cNvPr id="4" name="Slide Number Placeholder 3"/>
          <p:cNvSpPr>
            <a:spLocks noGrp="1"/>
          </p:cNvSpPr>
          <p:nvPr>
            <p:ph type="sldNum" sz="quarter" idx="10"/>
          </p:nvPr>
        </p:nvSpPr>
        <p:spPr/>
        <p:txBody>
          <a:bodyPr/>
          <a:lstStyle/>
          <a:p>
            <a:fld id="{FFE33112-DB69-4B3F-9DE2-AFD9640C5E0D}" type="slidenum">
              <a:rPr lang="en-US" smtClean="0"/>
              <a:t>9</a:t>
            </a:fld>
            <a:endParaRPr lang="en-US"/>
          </a:p>
        </p:txBody>
      </p:sp>
    </p:spTree>
    <p:extLst>
      <p:ext uri="{BB962C8B-B14F-4D97-AF65-F5344CB8AC3E}">
        <p14:creationId xmlns:p14="http://schemas.microsoft.com/office/powerpoint/2010/main" val="3736565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defRPr/>
                </a:pPr>
                <a:endParaRPr lang="en-US"/>
              </a:p>
            </p:txBody>
          </p:sp>
          <p:grpSp>
            <p:nvGrpSpPr>
              <p:cNvPr id="16" name="Group 5"/>
              <p:cNvGrpSpPr>
                <a:grpSpLocks/>
              </p:cNvGrpSpPr>
              <p:nvPr userDrawn="1"/>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US"/>
              </a:p>
            </p:txBody>
          </p:sp>
        </p:grpSp>
        <p:grpSp>
          <p:nvGrpSpPr>
            <p:cNvPr id="6" name="Group 58"/>
            <p:cNvGrpSpPr>
              <a:grpSpLocks/>
            </p:cNvGrpSpPr>
            <p:nvPr userDrawn="1"/>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defRPr/>
                </a:pPr>
                <a:endParaRPr lang="en-US"/>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defRPr/>
                </a:pPr>
                <a:endParaRPr lang="en-US"/>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defRPr/>
                </a:pPr>
                <a:endParaRPr lang="en-US"/>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p>
            </p:txBody>
          </p:sp>
        </p:grpSp>
        <p:grpSp>
          <p:nvGrpSpPr>
            <p:cNvPr id="7" name="Group 63"/>
            <p:cNvGrpSpPr>
              <a:grpSpLocks/>
            </p:cNvGrpSpPr>
            <p:nvPr userDrawn="1"/>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defRPr/>
                </a:pPr>
                <a:endParaRPr lang="en-US"/>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defRPr/>
                </a:pPr>
                <a:endParaRPr lang="en-US"/>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p>
            </p:txBody>
          </p:sp>
        </p:grpSp>
      </p:grpSp>
      <p:sp>
        <p:nvSpPr>
          <p:cNvPr id="21571" name="Rectangle 67"/>
          <p:cNvSpPr>
            <a:spLocks noGrp="1" noChangeArrowheads="1"/>
          </p:cNvSpPr>
          <p:nvPr>
            <p:ph type="ctrTitle"/>
          </p:nvPr>
        </p:nvSpPr>
        <p:spPr>
          <a:xfrm>
            <a:off x="990600" y="1752600"/>
            <a:ext cx="7772400" cy="1143000"/>
          </a:xfrm>
        </p:spPr>
        <p:txBody>
          <a:bodyPr/>
          <a:lstStyle>
            <a:lvl1pPr>
              <a:defRPr/>
            </a:lvl1pPr>
          </a:lstStyle>
          <a:p>
            <a:r>
              <a:rPr lang="en-US" smtClean="0"/>
              <a:t>Click to edit Master title style</a:t>
            </a:r>
            <a:endParaRPr lang="en-US"/>
          </a:p>
        </p:txBody>
      </p:sp>
      <p:sp>
        <p:nvSpPr>
          <p:cNvPr id="21572"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US" smtClean="0"/>
              <a:t>Click to edit Master subtitle style</a:t>
            </a:r>
            <a:endParaRPr lang="en-US"/>
          </a:p>
        </p:txBody>
      </p:sp>
      <p:sp>
        <p:nvSpPr>
          <p:cNvPr id="69" name="Rectangle 69"/>
          <p:cNvSpPr>
            <a:spLocks noGrp="1" noChangeArrowheads="1"/>
          </p:cNvSpPr>
          <p:nvPr>
            <p:ph type="dt" sz="quarter" idx="10"/>
          </p:nvPr>
        </p:nvSpPr>
        <p:spPr/>
        <p:txBody>
          <a:bodyPr/>
          <a:lstStyle>
            <a:lvl1pPr>
              <a:defRPr/>
            </a:lvl1pPr>
          </a:lstStyle>
          <a:p>
            <a:fld id="{42BA11DC-98F1-47BA-9751-4B65E6473E57}" type="datetimeFigureOut">
              <a:rPr lang="en-US" smtClean="0"/>
              <a:t>8/21/2019</a:t>
            </a:fld>
            <a:endParaRPr lang="en-US"/>
          </a:p>
        </p:txBody>
      </p:sp>
      <p:sp>
        <p:nvSpPr>
          <p:cNvPr id="70" name="Rectangle 70"/>
          <p:cNvSpPr>
            <a:spLocks noGrp="1" noChangeArrowheads="1"/>
          </p:cNvSpPr>
          <p:nvPr>
            <p:ph type="ftr" sz="quarter" idx="11"/>
          </p:nvPr>
        </p:nvSpPr>
        <p:spPr/>
        <p:txBody>
          <a:bodyPr/>
          <a:lstStyle>
            <a:lvl1pPr>
              <a:defRPr/>
            </a:lvl1pPr>
          </a:lstStyle>
          <a:p>
            <a:endParaRPr lang="en-US"/>
          </a:p>
        </p:txBody>
      </p:sp>
      <p:sp>
        <p:nvSpPr>
          <p:cNvPr id="71" name="Rectangle 71"/>
          <p:cNvSpPr>
            <a:spLocks noGrp="1" noChangeArrowheads="1"/>
          </p:cNvSpPr>
          <p:nvPr>
            <p:ph type="sldNum" sz="quarter" idx="12"/>
          </p:nvPr>
        </p:nvSpPr>
        <p:spPr/>
        <p:txBody>
          <a:bodyPr/>
          <a:lstStyle>
            <a:lvl1pPr>
              <a:defRPr/>
            </a:lvl1pPr>
          </a:lstStyle>
          <a:p>
            <a:fld id="{9B4F762C-FCDE-43D6-B8F6-2E1BF65C8AC9}" type="slidenum">
              <a:rPr lang="en-US" smtClean="0"/>
              <a:t>‹#›</a:t>
            </a:fld>
            <a:endParaRPr lang="en-US"/>
          </a:p>
        </p:txBody>
      </p:sp>
    </p:spTree>
    <p:extLst>
      <p:ext uri="{BB962C8B-B14F-4D97-AF65-F5344CB8AC3E}">
        <p14:creationId xmlns:p14="http://schemas.microsoft.com/office/powerpoint/2010/main" val="3983978730"/>
      </p:ext>
    </p:extLst>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5"/>
          <p:cNvSpPr>
            <a:spLocks noGrp="1" noChangeArrowheads="1"/>
          </p:cNvSpPr>
          <p:nvPr>
            <p:ph type="dt" sz="half" idx="10"/>
          </p:nvPr>
        </p:nvSpPr>
        <p:spPr>
          <a:ln/>
        </p:spPr>
        <p:txBody>
          <a:bodyPr/>
          <a:lstStyle>
            <a:lvl1pPr>
              <a:defRPr/>
            </a:lvl1pPr>
          </a:lstStyle>
          <a:p>
            <a:fld id="{42BA11DC-98F1-47BA-9751-4B65E6473E57}" type="datetimeFigureOut">
              <a:rPr lang="en-US" smtClean="0"/>
              <a:t>8/21/2019</a:t>
            </a:fld>
            <a:endParaRPr lang="en-US"/>
          </a:p>
        </p:txBody>
      </p:sp>
      <p:sp>
        <p:nvSpPr>
          <p:cNvPr id="5" name="Rectangle 66"/>
          <p:cNvSpPr>
            <a:spLocks noGrp="1" noChangeArrowheads="1"/>
          </p:cNvSpPr>
          <p:nvPr>
            <p:ph type="ftr" sz="quarter" idx="11"/>
          </p:nvPr>
        </p:nvSpPr>
        <p:spPr>
          <a:ln/>
        </p:spPr>
        <p:txBody>
          <a:bodyPr/>
          <a:lstStyle>
            <a:lvl1pPr>
              <a:defRPr/>
            </a:lvl1pPr>
          </a:lstStyle>
          <a:p>
            <a:endParaRPr lang="en-US"/>
          </a:p>
        </p:txBody>
      </p:sp>
      <p:sp>
        <p:nvSpPr>
          <p:cNvPr id="6" name="Rectangle 67"/>
          <p:cNvSpPr>
            <a:spLocks noGrp="1" noChangeArrowheads="1"/>
          </p:cNvSpPr>
          <p:nvPr>
            <p:ph type="sldNum" sz="quarter" idx="12"/>
          </p:nvPr>
        </p:nvSpPr>
        <p:spPr>
          <a:ln/>
        </p:spPr>
        <p:txBody>
          <a:bodyPr/>
          <a:lstStyle>
            <a:lvl1pPr>
              <a:defRPr/>
            </a:lvl1pPr>
          </a:lstStyle>
          <a:p>
            <a:fld id="{9B4F762C-FCDE-43D6-B8F6-2E1BF65C8AC9}" type="slidenum">
              <a:rPr lang="en-US" smtClean="0"/>
              <a:t>‹#›</a:t>
            </a:fld>
            <a:endParaRPr lang="en-US"/>
          </a:p>
        </p:txBody>
      </p:sp>
    </p:spTree>
    <p:extLst>
      <p:ext uri="{BB962C8B-B14F-4D97-AF65-F5344CB8AC3E}">
        <p14:creationId xmlns:p14="http://schemas.microsoft.com/office/powerpoint/2010/main" val="2324435552"/>
      </p:ext>
    </p:extLst>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002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8483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5"/>
          <p:cNvSpPr>
            <a:spLocks noGrp="1" noChangeArrowheads="1"/>
          </p:cNvSpPr>
          <p:nvPr>
            <p:ph type="dt" sz="half" idx="10"/>
          </p:nvPr>
        </p:nvSpPr>
        <p:spPr>
          <a:ln/>
        </p:spPr>
        <p:txBody>
          <a:bodyPr/>
          <a:lstStyle>
            <a:lvl1pPr>
              <a:defRPr/>
            </a:lvl1pPr>
          </a:lstStyle>
          <a:p>
            <a:fld id="{42BA11DC-98F1-47BA-9751-4B65E6473E57}" type="datetimeFigureOut">
              <a:rPr lang="en-US" smtClean="0"/>
              <a:t>8/21/2019</a:t>
            </a:fld>
            <a:endParaRPr lang="en-US"/>
          </a:p>
        </p:txBody>
      </p:sp>
      <p:sp>
        <p:nvSpPr>
          <p:cNvPr id="5" name="Rectangle 66"/>
          <p:cNvSpPr>
            <a:spLocks noGrp="1" noChangeArrowheads="1"/>
          </p:cNvSpPr>
          <p:nvPr>
            <p:ph type="ftr" sz="quarter" idx="11"/>
          </p:nvPr>
        </p:nvSpPr>
        <p:spPr>
          <a:ln/>
        </p:spPr>
        <p:txBody>
          <a:bodyPr/>
          <a:lstStyle>
            <a:lvl1pPr>
              <a:defRPr/>
            </a:lvl1pPr>
          </a:lstStyle>
          <a:p>
            <a:endParaRPr lang="en-US"/>
          </a:p>
        </p:txBody>
      </p:sp>
      <p:sp>
        <p:nvSpPr>
          <p:cNvPr id="6" name="Rectangle 67"/>
          <p:cNvSpPr>
            <a:spLocks noGrp="1" noChangeArrowheads="1"/>
          </p:cNvSpPr>
          <p:nvPr>
            <p:ph type="sldNum" sz="quarter" idx="12"/>
          </p:nvPr>
        </p:nvSpPr>
        <p:spPr>
          <a:ln/>
        </p:spPr>
        <p:txBody>
          <a:bodyPr/>
          <a:lstStyle>
            <a:lvl1pPr>
              <a:defRPr/>
            </a:lvl1pPr>
          </a:lstStyle>
          <a:p>
            <a:fld id="{9B4F762C-FCDE-43D6-B8F6-2E1BF65C8AC9}" type="slidenum">
              <a:rPr lang="en-US" smtClean="0"/>
              <a:t>‹#›</a:t>
            </a:fld>
            <a:endParaRPr lang="en-US"/>
          </a:p>
        </p:txBody>
      </p:sp>
    </p:spTree>
    <p:extLst>
      <p:ext uri="{BB962C8B-B14F-4D97-AF65-F5344CB8AC3E}">
        <p14:creationId xmlns:p14="http://schemas.microsoft.com/office/powerpoint/2010/main" val="3638596663"/>
      </p:ext>
    </p:extLst>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5"/>
          <p:cNvSpPr>
            <a:spLocks noGrp="1" noChangeArrowheads="1"/>
          </p:cNvSpPr>
          <p:nvPr>
            <p:ph type="dt" sz="half" idx="10"/>
          </p:nvPr>
        </p:nvSpPr>
        <p:spPr>
          <a:ln/>
        </p:spPr>
        <p:txBody>
          <a:bodyPr/>
          <a:lstStyle>
            <a:lvl1pPr>
              <a:defRPr/>
            </a:lvl1pPr>
          </a:lstStyle>
          <a:p>
            <a:fld id="{42BA11DC-98F1-47BA-9751-4B65E6473E57}" type="datetimeFigureOut">
              <a:rPr lang="en-US" smtClean="0"/>
              <a:t>8/21/2019</a:t>
            </a:fld>
            <a:endParaRPr lang="en-US"/>
          </a:p>
        </p:txBody>
      </p:sp>
      <p:sp>
        <p:nvSpPr>
          <p:cNvPr id="5" name="Rectangle 66"/>
          <p:cNvSpPr>
            <a:spLocks noGrp="1" noChangeArrowheads="1"/>
          </p:cNvSpPr>
          <p:nvPr>
            <p:ph type="ftr" sz="quarter" idx="11"/>
          </p:nvPr>
        </p:nvSpPr>
        <p:spPr>
          <a:ln/>
        </p:spPr>
        <p:txBody>
          <a:bodyPr/>
          <a:lstStyle>
            <a:lvl1pPr>
              <a:defRPr/>
            </a:lvl1pPr>
          </a:lstStyle>
          <a:p>
            <a:endParaRPr lang="en-US"/>
          </a:p>
        </p:txBody>
      </p:sp>
      <p:sp>
        <p:nvSpPr>
          <p:cNvPr id="6" name="Rectangle 67"/>
          <p:cNvSpPr>
            <a:spLocks noGrp="1" noChangeArrowheads="1"/>
          </p:cNvSpPr>
          <p:nvPr>
            <p:ph type="sldNum" sz="quarter" idx="12"/>
          </p:nvPr>
        </p:nvSpPr>
        <p:spPr>
          <a:ln/>
        </p:spPr>
        <p:txBody>
          <a:bodyPr/>
          <a:lstStyle>
            <a:lvl1pPr>
              <a:defRPr/>
            </a:lvl1pPr>
          </a:lstStyle>
          <a:p>
            <a:fld id="{9B4F762C-FCDE-43D6-B8F6-2E1BF65C8AC9}" type="slidenum">
              <a:rPr lang="en-US" smtClean="0"/>
              <a:t>‹#›</a:t>
            </a:fld>
            <a:endParaRPr lang="en-US"/>
          </a:p>
        </p:txBody>
      </p:sp>
    </p:spTree>
    <p:extLst>
      <p:ext uri="{BB962C8B-B14F-4D97-AF65-F5344CB8AC3E}">
        <p14:creationId xmlns:p14="http://schemas.microsoft.com/office/powerpoint/2010/main" val="753239083"/>
      </p:ext>
    </p:extLst>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5"/>
          <p:cNvSpPr>
            <a:spLocks noGrp="1" noChangeArrowheads="1"/>
          </p:cNvSpPr>
          <p:nvPr>
            <p:ph type="dt" sz="half" idx="10"/>
          </p:nvPr>
        </p:nvSpPr>
        <p:spPr>
          <a:ln/>
        </p:spPr>
        <p:txBody>
          <a:bodyPr/>
          <a:lstStyle>
            <a:lvl1pPr>
              <a:defRPr/>
            </a:lvl1pPr>
          </a:lstStyle>
          <a:p>
            <a:fld id="{42BA11DC-98F1-47BA-9751-4B65E6473E57}" type="datetimeFigureOut">
              <a:rPr lang="en-US" smtClean="0"/>
              <a:t>8/21/2019</a:t>
            </a:fld>
            <a:endParaRPr lang="en-US"/>
          </a:p>
        </p:txBody>
      </p:sp>
      <p:sp>
        <p:nvSpPr>
          <p:cNvPr id="5" name="Rectangle 66"/>
          <p:cNvSpPr>
            <a:spLocks noGrp="1" noChangeArrowheads="1"/>
          </p:cNvSpPr>
          <p:nvPr>
            <p:ph type="ftr" sz="quarter" idx="11"/>
          </p:nvPr>
        </p:nvSpPr>
        <p:spPr>
          <a:ln/>
        </p:spPr>
        <p:txBody>
          <a:bodyPr/>
          <a:lstStyle>
            <a:lvl1pPr>
              <a:defRPr/>
            </a:lvl1pPr>
          </a:lstStyle>
          <a:p>
            <a:endParaRPr lang="en-US"/>
          </a:p>
        </p:txBody>
      </p:sp>
      <p:sp>
        <p:nvSpPr>
          <p:cNvPr id="6" name="Rectangle 67"/>
          <p:cNvSpPr>
            <a:spLocks noGrp="1" noChangeArrowheads="1"/>
          </p:cNvSpPr>
          <p:nvPr>
            <p:ph type="sldNum" sz="quarter" idx="12"/>
          </p:nvPr>
        </p:nvSpPr>
        <p:spPr>
          <a:ln/>
        </p:spPr>
        <p:txBody>
          <a:bodyPr/>
          <a:lstStyle>
            <a:lvl1pPr>
              <a:defRPr/>
            </a:lvl1pPr>
          </a:lstStyle>
          <a:p>
            <a:fld id="{9B4F762C-FCDE-43D6-B8F6-2E1BF65C8AC9}" type="slidenum">
              <a:rPr lang="en-US" smtClean="0"/>
              <a:t>‹#›</a:t>
            </a:fld>
            <a:endParaRPr lang="en-US"/>
          </a:p>
        </p:txBody>
      </p:sp>
    </p:spTree>
    <p:extLst>
      <p:ext uri="{BB962C8B-B14F-4D97-AF65-F5344CB8AC3E}">
        <p14:creationId xmlns:p14="http://schemas.microsoft.com/office/powerpoint/2010/main" val="4124536762"/>
      </p:ext>
    </p:extLst>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5"/>
          <p:cNvSpPr>
            <a:spLocks noGrp="1" noChangeArrowheads="1"/>
          </p:cNvSpPr>
          <p:nvPr>
            <p:ph type="dt" sz="half" idx="10"/>
          </p:nvPr>
        </p:nvSpPr>
        <p:spPr>
          <a:ln/>
        </p:spPr>
        <p:txBody>
          <a:bodyPr/>
          <a:lstStyle>
            <a:lvl1pPr>
              <a:defRPr/>
            </a:lvl1pPr>
          </a:lstStyle>
          <a:p>
            <a:fld id="{42BA11DC-98F1-47BA-9751-4B65E6473E57}" type="datetimeFigureOut">
              <a:rPr lang="en-US" smtClean="0"/>
              <a:t>8/21/2019</a:t>
            </a:fld>
            <a:endParaRPr lang="en-US"/>
          </a:p>
        </p:txBody>
      </p:sp>
      <p:sp>
        <p:nvSpPr>
          <p:cNvPr id="6" name="Rectangle 66"/>
          <p:cNvSpPr>
            <a:spLocks noGrp="1" noChangeArrowheads="1"/>
          </p:cNvSpPr>
          <p:nvPr>
            <p:ph type="ftr" sz="quarter" idx="11"/>
          </p:nvPr>
        </p:nvSpPr>
        <p:spPr>
          <a:ln/>
        </p:spPr>
        <p:txBody>
          <a:bodyPr/>
          <a:lstStyle>
            <a:lvl1pPr>
              <a:defRPr/>
            </a:lvl1pPr>
          </a:lstStyle>
          <a:p>
            <a:endParaRPr lang="en-US"/>
          </a:p>
        </p:txBody>
      </p:sp>
      <p:sp>
        <p:nvSpPr>
          <p:cNvPr id="7" name="Rectangle 67"/>
          <p:cNvSpPr>
            <a:spLocks noGrp="1" noChangeArrowheads="1"/>
          </p:cNvSpPr>
          <p:nvPr>
            <p:ph type="sldNum" sz="quarter" idx="12"/>
          </p:nvPr>
        </p:nvSpPr>
        <p:spPr>
          <a:ln/>
        </p:spPr>
        <p:txBody>
          <a:bodyPr/>
          <a:lstStyle>
            <a:lvl1pPr>
              <a:defRPr/>
            </a:lvl1pPr>
          </a:lstStyle>
          <a:p>
            <a:fld id="{9B4F762C-FCDE-43D6-B8F6-2E1BF65C8AC9}" type="slidenum">
              <a:rPr lang="en-US" smtClean="0"/>
              <a:t>‹#›</a:t>
            </a:fld>
            <a:endParaRPr lang="en-US"/>
          </a:p>
        </p:txBody>
      </p:sp>
    </p:spTree>
    <p:extLst>
      <p:ext uri="{BB962C8B-B14F-4D97-AF65-F5344CB8AC3E}">
        <p14:creationId xmlns:p14="http://schemas.microsoft.com/office/powerpoint/2010/main" val="3181096592"/>
      </p:ext>
    </p:extLst>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5"/>
          <p:cNvSpPr>
            <a:spLocks noGrp="1" noChangeArrowheads="1"/>
          </p:cNvSpPr>
          <p:nvPr>
            <p:ph type="dt" sz="half" idx="10"/>
          </p:nvPr>
        </p:nvSpPr>
        <p:spPr>
          <a:ln/>
        </p:spPr>
        <p:txBody>
          <a:bodyPr/>
          <a:lstStyle>
            <a:lvl1pPr>
              <a:defRPr/>
            </a:lvl1pPr>
          </a:lstStyle>
          <a:p>
            <a:fld id="{42BA11DC-98F1-47BA-9751-4B65E6473E57}" type="datetimeFigureOut">
              <a:rPr lang="en-US" smtClean="0"/>
              <a:t>8/21/2019</a:t>
            </a:fld>
            <a:endParaRPr lang="en-US"/>
          </a:p>
        </p:txBody>
      </p:sp>
      <p:sp>
        <p:nvSpPr>
          <p:cNvPr id="8" name="Rectangle 66"/>
          <p:cNvSpPr>
            <a:spLocks noGrp="1" noChangeArrowheads="1"/>
          </p:cNvSpPr>
          <p:nvPr>
            <p:ph type="ftr" sz="quarter" idx="11"/>
          </p:nvPr>
        </p:nvSpPr>
        <p:spPr>
          <a:ln/>
        </p:spPr>
        <p:txBody>
          <a:bodyPr/>
          <a:lstStyle>
            <a:lvl1pPr>
              <a:defRPr/>
            </a:lvl1pPr>
          </a:lstStyle>
          <a:p>
            <a:endParaRPr lang="en-US"/>
          </a:p>
        </p:txBody>
      </p:sp>
      <p:sp>
        <p:nvSpPr>
          <p:cNvPr id="9" name="Rectangle 67"/>
          <p:cNvSpPr>
            <a:spLocks noGrp="1" noChangeArrowheads="1"/>
          </p:cNvSpPr>
          <p:nvPr>
            <p:ph type="sldNum" sz="quarter" idx="12"/>
          </p:nvPr>
        </p:nvSpPr>
        <p:spPr>
          <a:ln/>
        </p:spPr>
        <p:txBody>
          <a:bodyPr/>
          <a:lstStyle>
            <a:lvl1pPr>
              <a:defRPr/>
            </a:lvl1pPr>
          </a:lstStyle>
          <a:p>
            <a:fld id="{9B4F762C-FCDE-43D6-B8F6-2E1BF65C8AC9}" type="slidenum">
              <a:rPr lang="en-US" smtClean="0"/>
              <a:t>‹#›</a:t>
            </a:fld>
            <a:endParaRPr lang="en-US"/>
          </a:p>
        </p:txBody>
      </p:sp>
    </p:spTree>
    <p:extLst>
      <p:ext uri="{BB962C8B-B14F-4D97-AF65-F5344CB8AC3E}">
        <p14:creationId xmlns:p14="http://schemas.microsoft.com/office/powerpoint/2010/main" val="2187161738"/>
      </p:ext>
    </p:extLst>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5"/>
          <p:cNvSpPr>
            <a:spLocks noGrp="1" noChangeArrowheads="1"/>
          </p:cNvSpPr>
          <p:nvPr>
            <p:ph type="dt" sz="half" idx="10"/>
          </p:nvPr>
        </p:nvSpPr>
        <p:spPr>
          <a:ln/>
        </p:spPr>
        <p:txBody>
          <a:bodyPr/>
          <a:lstStyle>
            <a:lvl1pPr>
              <a:defRPr/>
            </a:lvl1pPr>
          </a:lstStyle>
          <a:p>
            <a:fld id="{42BA11DC-98F1-47BA-9751-4B65E6473E57}" type="datetimeFigureOut">
              <a:rPr lang="en-US" smtClean="0"/>
              <a:t>8/21/2019</a:t>
            </a:fld>
            <a:endParaRPr lang="en-US"/>
          </a:p>
        </p:txBody>
      </p:sp>
      <p:sp>
        <p:nvSpPr>
          <p:cNvPr id="4" name="Rectangle 66"/>
          <p:cNvSpPr>
            <a:spLocks noGrp="1" noChangeArrowheads="1"/>
          </p:cNvSpPr>
          <p:nvPr>
            <p:ph type="ftr" sz="quarter" idx="11"/>
          </p:nvPr>
        </p:nvSpPr>
        <p:spPr>
          <a:ln/>
        </p:spPr>
        <p:txBody>
          <a:bodyPr/>
          <a:lstStyle>
            <a:lvl1pPr>
              <a:defRPr/>
            </a:lvl1pPr>
          </a:lstStyle>
          <a:p>
            <a:endParaRPr lang="en-US"/>
          </a:p>
        </p:txBody>
      </p:sp>
      <p:sp>
        <p:nvSpPr>
          <p:cNvPr id="5" name="Rectangle 67"/>
          <p:cNvSpPr>
            <a:spLocks noGrp="1" noChangeArrowheads="1"/>
          </p:cNvSpPr>
          <p:nvPr>
            <p:ph type="sldNum" sz="quarter" idx="12"/>
          </p:nvPr>
        </p:nvSpPr>
        <p:spPr>
          <a:ln/>
        </p:spPr>
        <p:txBody>
          <a:bodyPr/>
          <a:lstStyle>
            <a:lvl1pPr>
              <a:defRPr/>
            </a:lvl1pPr>
          </a:lstStyle>
          <a:p>
            <a:fld id="{9B4F762C-FCDE-43D6-B8F6-2E1BF65C8AC9}" type="slidenum">
              <a:rPr lang="en-US" smtClean="0"/>
              <a:t>‹#›</a:t>
            </a:fld>
            <a:endParaRPr lang="en-US"/>
          </a:p>
        </p:txBody>
      </p:sp>
    </p:spTree>
    <p:extLst>
      <p:ext uri="{BB962C8B-B14F-4D97-AF65-F5344CB8AC3E}">
        <p14:creationId xmlns:p14="http://schemas.microsoft.com/office/powerpoint/2010/main" val="600606774"/>
      </p:ext>
    </p:extLst>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ln/>
        </p:spPr>
        <p:txBody>
          <a:bodyPr/>
          <a:lstStyle>
            <a:lvl1pPr>
              <a:defRPr/>
            </a:lvl1pPr>
          </a:lstStyle>
          <a:p>
            <a:fld id="{42BA11DC-98F1-47BA-9751-4B65E6473E57}" type="datetimeFigureOut">
              <a:rPr lang="en-US" smtClean="0"/>
              <a:t>8/21/2019</a:t>
            </a:fld>
            <a:endParaRPr lang="en-US"/>
          </a:p>
        </p:txBody>
      </p:sp>
      <p:sp>
        <p:nvSpPr>
          <p:cNvPr id="3" name="Rectangle 66"/>
          <p:cNvSpPr>
            <a:spLocks noGrp="1" noChangeArrowheads="1"/>
          </p:cNvSpPr>
          <p:nvPr>
            <p:ph type="ftr" sz="quarter" idx="11"/>
          </p:nvPr>
        </p:nvSpPr>
        <p:spPr>
          <a:ln/>
        </p:spPr>
        <p:txBody>
          <a:bodyPr/>
          <a:lstStyle>
            <a:lvl1pPr>
              <a:defRPr/>
            </a:lvl1pPr>
          </a:lstStyle>
          <a:p>
            <a:endParaRPr lang="en-US"/>
          </a:p>
        </p:txBody>
      </p:sp>
      <p:sp>
        <p:nvSpPr>
          <p:cNvPr id="4" name="Rectangle 67"/>
          <p:cNvSpPr>
            <a:spLocks noGrp="1" noChangeArrowheads="1"/>
          </p:cNvSpPr>
          <p:nvPr>
            <p:ph type="sldNum" sz="quarter" idx="12"/>
          </p:nvPr>
        </p:nvSpPr>
        <p:spPr>
          <a:ln/>
        </p:spPr>
        <p:txBody>
          <a:bodyPr/>
          <a:lstStyle>
            <a:lvl1pPr>
              <a:defRPr/>
            </a:lvl1pPr>
          </a:lstStyle>
          <a:p>
            <a:fld id="{9B4F762C-FCDE-43D6-B8F6-2E1BF65C8AC9}" type="slidenum">
              <a:rPr lang="en-US" smtClean="0"/>
              <a:t>‹#›</a:t>
            </a:fld>
            <a:endParaRPr lang="en-US"/>
          </a:p>
        </p:txBody>
      </p:sp>
    </p:spTree>
    <p:extLst>
      <p:ext uri="{BB962C8B-B14F-4D97-AF65-F5344CB8AC3E}">
        <p14:creationId xmlns:p14="http://schemas.microsoft.com/office/powerpoint/2010/main" val="177547621"/>
      </p:ext>
    </p:extLst>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5"/>
          <p:cNvSpPr>
            <a:spLocks noGrp="1" noChangeArrowheads="1"/>
          </p:cNvSpPr>
          <p:nvPr>
            <p:ph type="dt" sz="half" idx="10"/>
          </p:nvPr>
        </p:nvSpPr>
        <p:spPr>
          <a:ln/>
        </p:spPr>
        <p:txBody>
          <a:bodyPr/>
          <a:lstStyle>
            <a:lvl1pPr>
              <a:defRPr/>
            </a:lvl1pPr>
          </a:lstStyle>
          <a:p>
            <a:fld id="{42BA11DC-98F1-47BA-9751-4B65E6473E57}" type="datetimeFigureOut">
              <a:rPr lang="en-US" smtClean="0"/>
              <a:t>8/21/2019</a:t>
            </a:fld>
            <a:endParaRPr lang="en-US"/>
          </a:p>
        </p:txBody>
      </p:sp>
      <p:sp>
        <p:nvSpPr>
          <p:cNvPr id="6" name="Rectangle 66"/>
          <p:cNvSpPr>
            <a:spLocks noGrp="1" noChangeArrowheads="1"/>
          </p:cNvSpPr>
          <p:nvPr>
            <p:ph type="ftr" sz="quarter" idx="11"/>
          </p:nvPr>
        </p:nvSpPr>
        <p:spPr>
          <a:ln/>
        </p:spPr>
        <p:txBody>
          <a:bodyPr/>
          <a:lstStyle>
            <a:lvl1pPr>
              <a:defRPr/>
            </a:lvl1pPr>
          </a:lstStyle>
          <a:p>
            <a:endParaRPr lang="en-US"/>
          </a:p>
        </p:txBody>
      </p:sp>
      <p:sp>
        <p:nvSpPr>
          <p:cNvPr id="7" name="Rectangle 67"/>
          <p:cNvSpPr>
            <a:spLocks noGrp="1" noChangeArrowheads="1"/>
          </p:cNvSpPr>
          <p:nvPr>
            <p:ph type="sldNum" sz="quarter" idx="12"/>
          </p:nvPr>
        </p:nvSpPr>
        <p:spPr>
          <a:ln/>
        </p:spPr>
        <p:txBody>
          <a:bodyPr/>
          <a:lstStyle>
            <a:lvl1pPr>
              <a:defRPr/>
            </a:lvl1pPr>
          </a:lstStyle>
          <a:p>
            <a:fld id="{9B4F762C-FCDE-43D6-B8F6-2E1BF65C8AC9}" type="slidenum">
              <a:rPr lang="en-US" smtClean="0"/>
              <a:t>‹#›</a:t>
            </a:fld>
            <a:endParaRPr lang="en-US"/>
          </a:p>
        </p:txBody>
      </p:sp>
    </p:spTree>
    <p:extLst>
      <p:ext uri="{BB962C8B-B14F-4D97-AF65-F5344CB8AC3E}">
        <p14:creationId xmlns:p14="http://schemas.microsoft.com/office/powerpoint/2010/main" val="2284493846"/>
      </p:ext>
    </p:extLst>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5"/>
          <p:cNvSpPr>
            <a:spLocks noGrp="1" noChangeArrowheads="1"/>
          </p:cNvSpPr>
          <p:nvPr>
            <p:ph type="dt" sz="half" idx="10"/>
          </p:nvPr>
        </p:nvSpPr>
        <p:spPr>
          <a:ln/>
        </p:spPr>
        <p:txBody>
          <a:bodyPr/>
          <a:lstStyle>
            <a:lvl1pPr>
              <a:defRPr/>
            </a:lvl1pPr>
          </a:lstStyle>
          <a:p>
            <a:fld id="{42BA11DC-98F1-47BA-9751-4B65E6473E57}" type="datetimeFigureOut">
              <a:rPr lang="en-US" smtClean="0"/>
              <a:t>8/21/2019</a:t>
            </a:fld>
            <a:endParaRPr lang="en-US"/>
          </a:p>
        </p:txBody>
      </p:sp>
      <p:sp>
        <p:nvSpPr>
          <p:cNvPr id="6" name="Rectangle 66"/>
          <p:cNvSpPr>
            <a:spLocks noGrp="1" noChangeArrowheads="1"/>
          </p:cNvSpPr>
          <p:nvPr>
            <p:ph type="ftr" sz="quarter" idx="11"/>
          </p:nvPr>
        </p:nvSpPr>
        <p:spPr>
          <a:ln/>
        </p:spPr>
        <p:txBody>
          <a:bodyPr/>
          <a:lstStyle>
            <a:lvl1pPr>
              <a:defRPr/>
            </a:lvl1pPr>
          </a:lstStyle>
          <a:p>
            <a:endParaRPr lang="en-US"/>
          </a:p>
        </p:txBody>
      </p:sp>
      <p:sp>
        <p:nvSpPr>
          <p:cNvPr id="7" name="Rectangle 67"/>
          <p:cNvSpPr>
            <a:spLocks noGrp="1" noChangeArrowheads="1"/>
          </p:cNvSpPr>
          <p:nvPr>
            <p:ph type="sldNum" sz="quarter" idx="12"/>
          </p:nvPr>
        </p:nvSpPr>
        <p:spPr>
          <a:ln/>
        </p:spPr>
        <p:txBody>
          <a:bodyPr/>
          <a:lstStyle>
            <a:lvl1pPr>
              <a:defRPr/>
            </a:lvl1pPr>
          </a:lstStyle>
          <a:p>
            <a:fld id="{9B4F762C-FCDE-43D6-B8F6-2E1BF65C8AC9}" type="slidenum">
              <a:rPr lang="en-US" smtClean="0"/>
              <a:t>‹#›</a:t>
            </a:fld>
            <a:endParaRPr lang="en-US"/>
          </a:p>
        </p:txBody>
      </p:sp>
    </p:spTree>
    <p:extLst>
      <p:ext uri="{BB962C8B-B14F-4D97-AF65-F5344CB8AC3E}">
        <p14:creationId xmlns:p14="http://schemas.microsoft.com/office/powerpoint/2010/main" val="36789491"/>
      </p:ext>
    </p:extLst>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grpSp>
          <p:nvGrpSpPr>
            <p:cNvPr id="1032" name="Group 3"/>
            <p:cNvGrpSpPr>
              <a:grpSpLocks/>
            </p:cNvGrpSpPr>
            <p:nvPr/>
          </p:nvGrpSpPr>
          <p:grpSpPr bwMode="auto">
            <a:xfrm>
              <a:off x="0" y="0"/>
              <a:ext cx="5760" cy="4320"/>
              <a:chOff x="0" y="0"/>
              <a:chExt cx="5760" cy="4320"/>
            </a:xfrm>
          </p:grpSpPr>
          <p:grpSp>
            <p:nvGrpSpPr>
              <p:cNvPr id="1039" name="Group 4"/>
              <p:cNvGrpSpPr>
                <a:grpSpLocks/>
              </p:cNvGrpSpPr>
              <p:nvPr/>
            </p:nvGrpSpPr>
            <p:grpSpPr bwMode="auto">
              <a:xfrm>
                <a:off x="0" y="192"/>
                <a:ext cx="5760" cy="4032"/>
                <a:chOff x="0" y="192"/>
                <a:chExt cx="5760" cy="4032"/>
              </a:xfrm>
            </p:grpSpPr>
            <p:sp>
              <p:nvSpPr>
                <p:cNvPr id="20485"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0486"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0487"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0488"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0489"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0490"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0491"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0492"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0493"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0494"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0495"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0496"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0497"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0498"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0499"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0500"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0501"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0502"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0503"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0504"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0505"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0506"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grpSp>
          <p:grpSp>
            <p:nvGrpSpPr>
              <p:cNvPr id="1040" name="Group 27"/>
              <p:cNvGrpSpPr>
                <a:grpSpLocks/>
              </p:cNvGrpSpPr>
              <p:nvPr/>
            </p:nvGrpSpPr>
            <p:grpSpPr bwMode="auto">
              <a:xfrm>
                <a:off x="192" y="0"/>
                <a:ext cx="5376" cy="4320"/>
                <a:chOff x="192" y="0"/>
                <a:chExt cx="5376" cy="4320"/>
              </a:xfrm>
            </p:grpSpPr>
            <p:sp>
              <p:nvSpPr>
                <p:cNvPr id="20508"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0509"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0510"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0511"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0512"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0513"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0514"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0515"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0516"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0517"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0518"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0519"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0520"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0521"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0522"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0523"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0524"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0525"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0526"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0527"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0528"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0529"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0530"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0531"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0532"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0533"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0534"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0535"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0536"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grpSp>
        </p:grpSp>
        <p:sp>
          <p:nvSpPr>
            <p:cNvPr id="20537"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defRPr/>
              </a:pPr>
              <a:endParaRPr lang="en-US"/>
            </a:p>
          </p:txBody>
        </p:sp>
        <p:sp>
          <p:nvSpPr>
            <p:cNvPr id="20538"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US"/>
            </a:p>
          </p:txBody>
        </p:sp>
        <p:grpSp>
          <p:nvGrpSpPr>
            <p:cNvPr id="1035" name="Group 59"/>
            <p:cNvGrpSpPr>
              <a:grpSpLocks/>
            </p:cNvGrpSpPr>
            <p:nvPr/>
          </p:nvGrpSpPr>
          <p:grpSpPr bwMode="auto">
            <a:xfrm>
              <a:off x="261" y="892"/>
              <a:ext cx="1124" cy="1464"/>
              <a:chOff x="96" y="916"/>
              <a:chExt cx="2208" cy="2876"/>
            </a:xfrm>
          </p:grpSpPr>
          <p:sp>
            <p:nvSpPr>
              <p:cNvPr id="20540" name="Line 60"/>
              <p:cNvSpPr>
                <a:spLocks noChangeShapeType="1"/>
              </p:cNvSpPr>
              <p:nvPr/>
            </p:nvSpPr>
            <p:spPr bwMode="ltGray">
              <a:xfrm flipH="1">
                <a:off x="96" y="1038"/>
                <a:ext cx="2208" cy="0"/>
              </a:xfrm>
              <a:prstGeom prst="line">
                <a:avLst/>
              </a:prstGeom>
              <a:noFill/>
              <a:ln w="9525">
                <a:solidFill>
                  <a:schemeClr val="hlink"/>
                </a:solidFill>
                <a:round/>
                <a:headEnd/>
                <a:tailEnd/>
              </a:ln>
              <a:effectLst/>
            </p:spPr>
            <p:txBody>
              <a:bodyPr wrap="none" anchor="ctr"/>
              <a:lstStyle/>
              <a:p>
                <a:pPr>
                  <a:defRPr/>
                </a:pPr>
                <a:endParaRPr lang="en-US"/>
              </a:p>
            </p:txBody>
          </p:sp>
          <p:sp>
            <p:nvSpPr>
              <p:cNvPr id="20541"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pPr>
                  <a:defRPr/>
                </a:pPr>
                <a:endParaRPr lang="en-US"/>
              </a:p>
            </p:txBody>
          </p:sp>
          <p:sp>
            <p:nvSpPr>
              <p:cNvPr id="20542" name="Arc 62"/>
              <p:cNvSpPr>
                <a:spLocks/>
              </p:cNvSpPr>
              <p:nvPr/>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p>
            </p:txBody>
          </p:sp>
        </p:grpSp>
      </p:grpSp>
      <p:sp>
        <p:nvSpPr>
          <p:cNvPr id="1027" name="Rectangle 63"/>
          <p:cNvSpPr>
            <a:spLocks noGrp="1" noChangeArrowheads="1"/>
          </p:cNvSpPr>
          <p:nvPr>
            <p:ph type="title"/>
          </p:nvPr>
        </p:nvSpPr>
        <p:spPr bwMode="auto">
          <a:xfrm>
            <a:off x="6096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45"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fld id="{42BA11DC-98F1-47BA-9751-4B65E6473E57}" type="datetimeFigureOut">
              <a:rPr lang="en-US" smtClean="0"/>
              <a:t>8/21/2019</a:t>
            </a:fld>
            <a:endParaRPr lang="en-US"/>
          </a:p>
        </p:txBody>
      </p:sp>
      <p:sp>
        <p:nvSpPr>
          <p:cNvPr id="20546"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20547"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9B4F762C-FCDE-43D6-B8F6-2E1BF65C8AC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dissolve/>
  </p:transition>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charset="0"/>
        </a:defRPr>
      </a:lvl2pPr>
      <a:lvl3pPr algn="l" rtl="0" eaLnBrk="1" fontAlgn="base" hangingPunct="1">
        <a:spcBef>
          <a:spcPct val="0"/>
        </a:spcBef>
        <a:spcAft>
          <a:spcPct val="0"/>
        </a:spcAft>
        <a:defRPr sz="4400">
          <a:solidFill>
            <a:schemeClr val="tx2"/>
          </a:solidFill>
          <a:latin typeface="Tahoma" charset="0"/>
        </a:defRPr>
      </a:lvl3pPr>
      <a:lvl4pPr algn="l" rtl="0" eaLnBrk="1" fontAlgn="base" hangingPunct="1">
        <a:spcBef>
          <a:spcPct val="0"/>
        </a:spcBef>
        <a:spcAft>
          <a:spcPct val="0"/>
        </a:spcAft>
        <a:defRPr sz="4400">
          <a:solidFill>
            <a:schemeClr val="tx2"/>
          </a:solidFill>
          <a:latin typeface="Tahoma" charset="0"/>
        </a:defRPr>
      </a:lvl4pPr>
      <a:lvl5pPr algn="l" rtl="0" eaLnBrk="1" fontAlgn="base" hangingPunct="1">
        <a:spcBef>
          <a:spcPct val="0"/>
        </a:spcBef>
        <a:spcAft>
          <a:spcPct val="0"/>
        </a:spcAft>
        <a:defRPr sz="4400">
          <a:solidFill>
            <a:schemeClr val="tx2"/>
          </a:solidFill>
          <a:latin typeface="Tahoma" charset="0"/>
        </a:defRPr>
      </a:lvl5pPr>
      <a:lvl6pPr marL="457200" algn="l" rtl="0" eaLnBrk="1" fontAlgn="base" hangingPunct="1">
        <a:spcBef>
          <a:spcPct val="0"/>
        </a:spcBef>
        <a:spcAft>
          <a:spcPct val="0"/>
        </a:spcAft>
        <a:defRPr sz="4400">
          <a:solidFill>
            <a:schemeClr val="tx2"/>
          </a:solidFill>
          <a:latin typeface="Tahoma" charset="0"/>
        </a:defRPr>
      </a:lvl6pPr>
      <a:lvl7pPr marL="914400" algn="l" rtl="0" eaLnBrk="1" fontAlgn="base" hangingPunct="1">
        <a:spcBef>
          <a:spcPct val="0"/>
        </a:spcBef>
        <a:spcAft>
          <a:spcPct val="0"/>
        </a:spcAft>
        <a:defRPr sz="4400">
          <a:solidFill>
            <a:schemeClr val="tx2"/>
          </a:solidFill>
          <a:latin typeface="Tahoma" charset="0"/>
        </a:defRPr>
      </a:lvl7pPr>
      <a:lvl8pPr marL="1371600" algn="l" rtl="0" eaLnBrk="1" fontAlgn="base" hangingPunct="1">
        <a:spcBef>
          <a:spcPct val="0"/>
        </a:spcBef>
        <a:spcAft>
          <a:spcPct val="0"/>
        </a:spcAft>
        <a:defRPr sz="4400">
          <a:solidFill>
            <a:schemeClr val="tx2"/>
          </a:solidFill>
          <a:latin typeface="Tahoma" charset="0"/>
        </a:defRPr>
      </a:lvl8pPr>
      <a:lvl9pPr marL="1828800" algn="l" rtl="0" eaLnBrk="1" fontAlgn="base" hangingPunct="1">
        <a:spcBef>
          <a:spcPct val="0"/>
        </a:spcBef>
        <a:spcAft>
          <a:spcPct val="0"/>
        </a:spcAft>
        <a:defRPr sz="4400">
          <a:solidFill>
            <a:schemeClr val="tx2"/>
          </a:solidFill>
          <a:latin typeface="Tahoma" charset="0"/>
        </a:defRPr>
      </a:lvl9pPr>
    </p:titleStyle>
    <p:bodyStyle>
      <a:lvl1pPr marL="342900" indent="-342900" algn="l" rtl="0" eaLnBrk="1" fontAlgn="base" hangingPunct="1">
        <a:spcBef>
          <a:spcPct val="20000"/>
        </a:spcBef>
        <a:spcAft>
          <a:spcPct val="0"/>
        </a:spcAft>
        <a:buClr>
          <a:schemeClr val="hlink"/>
        </a:buClr>
        <a:buSzPct val="110000"/>
        <a:buFont typeface="Wingdings" pitchFamily="2" charset="2"/>
        <a:buBlip>
          <a:blip r:embed="rId13"/>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1" fontAlgn="base" hangingPunct="1">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1" fontAlgn="base" hangingPunct="1">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00"/>
            <a:ext cx="7772400" cy="1371600"/>
          </a:xfrm>
        </p:spPr>
        <p:txBody>
          <a:bodyPr/>
          <a:lstStyle/>
          <a:p>
            <a:r>
              <a:rPr lang="en-US" dirty="0" smtClean="0"/>
              <a:t>RF Receiver Architecture</a:t>
            </a:r>
            <a:br>
              <a:rPr lang="en-US" dirty="0" smtClean="0"/>
            </a:br>
            <a:r>
              <a:rPr lang="en-US" sz="2400" dirty="0" smtClean="0"/>
              <a:t>-</a:t>
            </a:r>
            <a:r>
              <a:rPr lang="en-US" dirty="0" smtClean="0"/>
              <a:t> </a:t>
            </a:r>
            <a:r>
              <a:rPr lang="en-US" sz="2400" dirty="0" smtClean="0"/>
              <a:t>Past, Present, and Future</a:t>
            </a:r>
            <a:endParaRPr lang="en-US" sz="2400" dirty="0"/>
          </a:p>
        </p:txBody>
      </p:sp>
      <p:sp>
        <p:nvSpPr>
          <p:cNvPr id="3" name="Subtitle 2"/>
          <p:cNvSpPr>
            <a:spLocks noGrp="1"/>
          </p:cNvSpPr>
          <p:nvPr>
            <p:ph type="subTitle" idx="1"/>
          </p:nvPr>
        </p:nvSpPr>
        <p:spPr>
          <a:xfrm>
            <a:off x="1143000" y="4572000"/>
            <a:ext cx="4114800" cy="652462"/>
          </a:xfrm>
        </p:spPr>
        <p:txBody>
          <a:bodyPr/>
          <a:lstStyle/>
          <a:p>
            <a:r>
              <a:rPr lang="en-US" sz="2800" dirty="0" smtClean="0"/>
              <a:t>Jamie Hall WB4YDL</a:t>
            </a:r>
            <a:endParaRPr lang="en-US" sz="2800" dirty="0"/>
          </a:p>
        </p:txBody>
      </p:sp>
      <p:pic>
        <p:nvPicPr>
          <p:cNvPr id="1027" name="Picture 3" descr="C:\Reelfoot Amateur Radio Club\Assets\RARC Pat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743199"/>
            <a:ext cx="2444668" cy="2437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879951"/>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additive="base">
                                        <p:cTn id="12" dur="500" fill="hold"/>
                                        <p:tgtEl>
                                          <p:spTgt spid="1027"/>
                                        </p:tgtEl>
                                        <p:attrNameLst>
                                          <p:attrName>ppt_x</p:attrName>
                                        </p:attrNameLst>
                                      </p:cBhvr>
                                      <p:tavLst>
                                        <p:tav tm="0">
                                          <p:val>
                                            <p:strVal val="#ppt_x"/>
                                          </p:val>
                                        </p:tav>
                                        <p:tav tm="100000">
                                          <p:val>
                                            <p:strVal val="#ppt_x"/>
                                          </p:val>
                                        </p:tav>
                                      </p:tavLst>
                                    </p:anim>
                                    <p:anim calcmode="lin" valueType="num">
                                      <p:cBhvr additive="base">
                                        <p:cTn id="13"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Tuned RF (TRF) Receiver</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14777" y="1905000"/>
            <a:ext cx="7419245" cy="4114800"/>
          </a:xfrm>
        </p:spPr>
      </p:pic>
    </p:spTree>
    <p:extLst>
      <p:ext uri="{BB962C8B-B14F-4D97-AF65-F5344CB8AC3E}">
        <p14:creationId xmlns:p14="http://schemas.microsoft.com/office/powerpoint/2010/main" val="227536691"/>
      </p:ext>
    </p:extLst>
  </p:cSld>
  <p:clrMapOvr>
    <a:masterClrMapping/>
  </p:clrMapOvr>
  <p:transition spd="med">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Tuned RF (TRF) Receiver</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800" y="1828800"/>
            <a:ext cx="5627193" cy="4114800"/>
          </a:xfrm>
        </p:spPr>
      </p:pic>
    </p:spTree>
    <p:extLst>
      <p:ext uri="{BB962C8B-B14F-4D97-AF65-F5344CB8AC3E}">
        <p14:creationId xmlns:p14="http://schemas.microsoft.com/office/powerpoint/2010/main" val="4141704836"/>
      </p:ext>
    </p:extLst>
  </p:cSld>
  <p:clrMapOvr>
    <a:masterClrMapping/>
  </p:clrMapOvr>
  <p:transition spd="med">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Tuned RF (TRF) Receiver</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1600" y="1752600"/>
            <a:ext cx="6605558" cy="4114800"/>
          </a:xfrm>
        </p:spPr>
      </p:pic>
    </p:spTree>
    <p:extLst>
      <p:ext uri="{BB962C8B-B14F-4D97-AF65-F5344CB8AC3E}">
        <p14:creationId xmlns:p14="http://schemas.microsoft.com/office/powerpoint/2010/main" val="2354825045"/>
      </p:ext>
    </p:extLst>
  </p:cSld>
  <p:clrMapOvr>
    <a:masterClrMapping/>
  </p:clrMapOvr>
  <p:transition spd="med">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Basic Receiver Design Principles</a:t>
            </a:r>
            <a:endParaRPr lang="en-US" sz="4000" dirty="0"/>
          </a:p>
        </p:txBody>
      </p:sp>
      <p:sp>
        <p:nvSpPr>
          <p:cNvPr id="3" name="Content Placeholder 2"/>
          <p:cNvSpPr>
            <a:spLocks noGrp="1"/>
          </p:cNvSpPr>
          <p:nvPr>
            <p:ph idx="1"/>
          </p:nvPr>
        </p:nvSpPr>
        <p:spPr>
          <a:xfrm>
            <a:off x="1066800" y="2044950"/>
            <a:ext cx="7162800" cy="3898650"/>
          </a:xfrm>
        </p:spPr>
        <p:txBody>
          <a:bodyPr/>
          <a:lstStyle/>
          <a:p>
            <a:r>
              <a:rPr lang="en-US" sz="2000" dirty="0" smtClean="0"/>
              <a:t>Requires a narrow bandwidth</a:t>
            </a:r>
          </a:p>
          <a:p>
            <a:r>
              <a:rPr lang="en-US" sz="2000" dirty="0" smtClean="0"/>
              <a:t>Governed by a tuned circuit in the RF amplifier stage</a:t>
            </a:r>
          </a:p>
          <a:p>
            <a:r>
              <a:rPr lang="en-US" sz="2000" dirty="0" smtClean="0"/>
              <a:t>Limited by the </a:t>
            </a:r>
            <a:r>
              <a:rPr lang="en-US" sz="2000" i="1" dirty="0" smtClean="0"/>
              <a:t>Quality Factor </a:t>
            </a:r>
            <a:r>
              <a:rPr lang="en-US" sz="2000" dirty="0" smtClean="0"/>
              <a:t>(Q) of the tank circuit</a:t>
            </a:r>
          </a:p>
          <a:p>
            <a:pPr lvl="1"/>
            <a:r>
              <a:rPr lang="en-US" sz="1600" dirty="0" smtClean="0"/>
              <a:t>Q = inductive reactance (X</a:t>
            </a:r>
            <a:r>
              <a:rPr lang="en-US" sz="1600" baseline="-25000" dirty="0" smtClean="0"/>
              <a:t>L</a:t>
            </a:r>
            <a:r>
              <a:rPr lang="en-US" sz="1600" dirty="0" smtClean="0"/>
              <a:t>) of the tank coil</a:t>
            </a:r>
            <a:br>
              <a:rPr lang="en-US" sz="1600" dirty="0" smtClean="0"/>
            </a:br>
            <a:r>
              <a:rPr lang="en-US" sz="1600" dirty="0" smtClean="0"/>
              <a:t>               </a:t>
            </a:r>
            <a:r>
              <a:rPr lang="en-US" sz="1600" dirty="0" err="1" smtClean="0"/>
              <a:t>coil</a:t>
            </a:r>
            <a:r>
              <a:rPr lang="en-US" sz="1600" dirty="0" smtClean="0"/>
              <a:t> resistance (R)</a:t>
            </a:r>
          </a:p>
          <a:p>
            <a:pPr lvl="1"/>
            <a:r>
              <a:rPr lang="en-US" sz="1600" dirty="0" smtClean="0"/>
              <a:t>is a constant for that circuit</a:t>
            </a:r>
            <a:endParaRPr lang="en-US" sz="1600" baseline="-25000" dirty="0">
              <a:latin typeface="+mj-lt"/>
            </a:endParaRPr>
          </a:p>
          <a:p>
            <a:r>
              <a:rPr lang="en-US" sz="2000" dirty="0" smtClean="0"/>
              <a:t>Receiver bandwidth (BW) changes with frequency of LC circuit as</a:t>
            </a:r>
          </a:p>
          <a:p>
            <a:pPr lvl="1"/>
            <a:r>
              <a:rPr lang="en-US" sz="1600" dirty="0" smtClean="0"/>
              <a:t>BW = resonant frequency / Q</a:t>
            </a:r>
          </a:p>
          <a:p>
            <a:r>
              <a:rPr lang="en-US" sz="2000" dirty="0" smtClean="0"/>
              <a:t>Very Important !!</a:t>
            </a:r>
            <a:endParaRPr lang="en-US" sz="1600" dirty="0"/>
          </a:p>
          <a:p>
            <a:pPr lvl="1"/>
            <a:r>
              <a:rPr lang="en-US" sz="1600" dirty="0" smtClean="0"/>
              <a:t>As the resonant frequency of the tank (LC) circuit changes, so </a:t>
            </a:r>
            <a:r>
              <a:rPr lang="en-US" sz="1600" b="1" dirty="0" smtClean="0"/>
              <a:t>must</a:t>
            </a:r>
            <a:r>
              <a:rPr lang="en-US" sz="1600" dirty="0" smtClean="0"/>
              <a:t> the bandwidth</a:t>
            </a:r>
          </a:p>
        </p:txBody>
      </p:sp>
      <p:sp>
        <p:nvSpPr>
          <p:cNvPr id="4" name="TextBox 3"/>
          <p:cNvSpPr txBox="1"/>
          <p:nvPr/>
        </p:nvSpPr>
        <p:spPr>
          <a:xfrm>
            <a:off x="914400" y="1676400"/>
            <a:ext cx="5638800" cy="369332"/>
          </a:xfrm>
          <a:prstGeom prst="rect">
            <a:avLst/>
          </a:prstGeom>
          <a:noFill/>
        </p:spPr>
        <p:txBody>
          <a:bodyPr wrap="square" rtlCol="0">
            <a:spAutoFit/>
          </a:bodyPr>
          <a:lstStyle/>
          <a:p>
            <a:r>
              <a:rPr lang="en-US" b="1" dirty="0" smtClean="0"/>
              <a:t>Selectivity is a desirable receiver characteristic</a:t>
            </a:r>
            <a:endParaRPr lang="en-US" b="1" dirty="0"/>
          </a:p>
        </p:txBody>
      </p:sp>
      <p:cxnSp>
        <p:nvCxnSpPr>
          <p:cNvPr id="6" name="Straight Connector 5"/>
          <p:cNvCxnSpPr/>
          <p:nvPr/>
        </p:nvCxnSpPr>
        <p:spPr bwMode="auto">
          <a:xfrm>
            <a:off x="2362200" y="3429000"/>
            <a:ext cx="3429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845840497"/>
      </p:ext>
    </p:extLst>
  </p:cSld>
  <p:clrMapOvr>
    <a:masterClrMapping/>
  </p:clrMapOvr>
  <p:transition spd="med">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Basic Receiver Design </a:t>
            </a:r>
            <a:r>
              <a:rPr lang="en-US" sz="4000" dirty="0" smtClean="0"/>
              <a:t>Principles</a:t>
            </a:r>
            <a:endParaRPr lang="en-US" sz="4000" dirty="0"/>
          </a:p>
        </p:txBody>
      </p:sp>
      <p:sp>
        <p:nvSpPr>
          <p:cNvPr id="3" name="Content Placeholder 2"/>
          <p:cNvSpPr>
            <a:spLocks noGrp="1"/>
          </p:cNvSpPr>
          <p:nvPr>
            <p:ph idx="1"/>
          </p:nvPr>
        </p:nvSpPr>
        <p:spPr>
          <a:xfrm>
            <a:off x="838200" y="1524000"/>
            <a:ext cx="6934200" cy="4648200"/>
          </a:xfrm>
        </p:spPr>
        <p:txBody>
          <a:bodyPr/>
          <a:lstStyle/>
          <a:p>
            <a:r>
              <a:rPr lang="en-US" sz="2800" dirty="0" smtClean="0"/>
              <a:t>Examples :</a:t>
            </a:r>
          </a:p>
          <a:p>
            <a:pPr lvl="1"/>
            <a:r>
              <a:rPr lang="en-US" sz="2400" dirty="0" smtClean="0"/>
              <a:t>Circuit design Q = 55</a:t>
            </a:r>
          </a:p>
          <a:p>
            <a:pPr lvl="1"/>
            <a:r>
              <a:rPr lang="en-US" sz="2400" dirty="0" smtClean="0"/>
              <a:t>At 550 kHz, the received BW is</a:t>
            </a:r>
            <a:br>
              <a:rPr lang="en-US" sz="2400" dirty="0" smtClean="0"/>
            </a:br>
            <a:r>
              <a:rPr lang="en-US" sz="2400" dirty="0" smtClean="0"/>
              <a:t>        BW = 550 kHz = 10 kHz (satisfactory)</a:t>
            </a:r>
            <a:br>
              <a:rPr lang="en-US" sz="2400" dirty="0" smtClean="0"/>
            </a:br>
            <a:r>
              <a:rPr lang="en-US" sz="2400" dirty="0" smtClean="0"/>
              <a:t>                     55</a:t>
            </a:r>
          </a:p>
          <a:p>
            <a:pPr lvl="1"/>
            <a:r>
              <a:rPr lang="en-US" sz="2400" dirty="0" smtClean="0"/>
              <a:t>At 1650 kHz, the received BW is</a:t>
            </a:r>
            <a:br>
              <a:rPr lang="en-US" sz="2400" dirty="0" smtClean="0"/>
            </a:br>
            <a:r>
              <a:rPr lang="en-US" sz="2400" dirty="0" smtClean="0"/>
              <a:t>        BW = 1650 kHz = 30 kHz (lousy)</a:t>
            </a:r>
            <a:br>
              <a:rPr lang="en-US" sz="2400" dirty="0" smtClean="0"/>
            </a:br>
            <a:r>
              <a:rPr lang="en-US" sz="2400" dirty="0" smtClean="0"/>
              <a:t>                      55</a:t>
            </a:r>
          </a:p>
          <a:p>
            <a:r>
              <a:rPr lang="en-US" sz="2800" dirty="0" smtClean="0"/>
              <a:t>Major reason broadcast band was low in frequency and “shortwave” frequencies were not used</a:t>
            </a:r>
            <a:endParaRPr lang="en-US" sz="2800" dirty="0"/>
          </a:p>
        </p:txBody>
      </p:sp>
      <p:cxnSp>
        <p:nvCxnSpPr>
          <p:cNvPr id="11" name="Straight Connector 10"/>
          <p:cNvCxnSpPr/>
          <p:nvPr/>
        </p:nvCxnSpPr>
        <p:spPr bwMode="auto">
          <a:xfrm>
            <a:off x="3352800" y="4419600"/>
            <a:ext cx="1143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3276600" y="3258457"/>
            <a:ext cx="10668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517691042"/>
      </p:ext>
    </p:extLst>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Basic Receiver Design </a:t>
            </a:r>
            <a:r>
              <a:rPr lang="en-US" sz="4000" dirty="0" smtClean="0"/>
              <a:t>Principles</a:t>
            </a:r>
            <a:endParaRPr lang="en-US" sz="4000" dirty="0"/>
          </a:p>
        </p:txBody>
      </p:sp>
      <p:sp>
        <p:nvSpPr>
          <p:cNvPr id="3" name="Content Placeholder 2"/>
          <p:cNvSpPr>
            <a:spLocks noGrp="1"/>
          </p:cNvSpPr>
          <p:nvPr>
            <p:ph idx="1"/>
          </p:nvPr>
        </p:nvSpPr>
        <p:spPr>
          <a:xfrm>
            <a:off x="914400" y="2057400"/>
            <a:ext cx="7620000" cy="3505200"/>
          </a:xfrm>
        </p:spPr>
        <p:txBody>
          <a:bodyPr/>
          <a:lstStyle/>
          <a:p>
            <a:r>
              <a:rPr lang="en-US" sz="1800" dirty="0" smtClean="0"/>
              <a:t>Converts AC at one voltage to the same waveform at another voltage</a:t>
            </a:r>
          </a:p>
          <a:p>
            <a:r>
              <a:rPr lang="en-US" sz="1800" dirty="0" smtClean="0"/>
              <a:t>The power input and output are the same</a:t>
            </a:r>
          </a:p>
          <a:p>
            <a:r>
              <a:rPr lang="en-US" sz="1800" dirty="0" smtClean="0"/>
              <a:t>The side with lower voltage is at low impedance because it has the lower number of turns. Visa versa – side with higher voltage has higher impedance due to a higher number of turns</a:t>
            </a:r>
          </a:p>
          <a:p>
            <a:r>
              <a:rPr lang="en-US" sz="1800" dirty="0" smtClean="0"/>
              <a:t>Example : TV transformer</a:t>
            </a:r>
          </a:p>
          <a:p>
            <a:pPr lvl="1"/>
            <a:r>
              <a:rPr lang="en-US" sz="1400" dirty="0" smtClean="0"/>
              <a:t>300 </a:t>
            </a:r>
            <a:r>
              <a:rPr lang="el-GR" sz="1400" dirty="0" smtClean="0"/>
              <a:t>Ω</a:t>
            </a:r>
            <a:r>
              <a:rPr lang="en-US" sz="1400" dirty="0" smtClean="0"/>
              <a:t> </a:t>
            </a:r>
            <a:r>
              <a:rPr lang="en-US" sz="1400" dirty="0" err="1" smtClean="0"/>
              <a:t>twinlead</a:t>
            </a:r>
            <a:r>
              <a:rPr lang="en-US" sz="1400" dirty="0" smtClean="0"/>
              <a:t> (balanced) to 75 </a:t>
            </a:r>
            <a:r>
              <a:rPr lang="el-GR" sz="1400" dirty="0" smtClean="0"/>
              <a:t>Ω</a:t>
            </a:r>
            <a:r>
              <a:rPr lang="en-US" sz="1400" dirty="0" smtClean="0"/>
              <a:t> RG-6 coax (unbalanced)</a:t>
            </a:r>
          </a:p>
          <a:p>
            <a:pPr lvl="1"/>
            <a:r>
              <a:rPr lang="en-US" sz="1400" dirty="0" smtClean="0"/>
              <a:t>Turns ratio =     source resistance =           300 </a:t>
            </a:r>
            <a:r>
              <a:rPr lang="el-GR" sz="1400" dirty="0" smtClean="0"/>
              <a:t>Ω</a:t>
            </a:r>
            <a:r>
              <a:rPr lang="en-US" sz="1400" dirty="0" smtClean="0"/>
              <a:t>   =  2 : 1 </a:t>
            </a:r>
            <a:r>
              <a:rPr lang="en-US" sz="1400" dirty="0" err="1" smtClean="0"/>
              <a:t>balun</a:t>
            </a:r>
            <a:r>
              <a:rPr lang="en-US" sz="1400" dirty="0" smtClean="0"/>
              <a:t/>
            </a:r>
            <a:br>
              <a:rPr lang="en-US" sz="1400" dirty="0" smtClean="0"/>
            </a:br>
            <a:r>
              <a:rPr lang="en-US" sz="1400" dirty="0" smtClean="0"/>
              <a:t>                          load resistance                75 </a:t>
            </a:r>
            <a:r>
              <a:rPr lang="el-GR" sz="1400" dirty="0" smtClean="0"/>
              <a:t>Ω</a:t>
            </a:r>
            <a:r>
              <a:rPr lang="en-US" sz="1400" dirty="0" smtClean="0"/>
              <a:t/>
            </a:r>
            <a:br>
              <a:rPr lang="en-US" sz="1400" dirty="0" smtClean="0"/>
            </a:br>
            <a:r>
              <a:rPr lang="en-US" sz="1400" dirty="0" smtClean="0"/>
              <a:t>                    </a:t>
            </a:r>
            <a:endParaRPr lang="en-US" sz="1400" dirty="0"/>
          </a:p>
        </p:txBody>
      </p:sp>
      <p:sp>
        <p:nvSpPr>
          <p:cNvPr id="4" name="TextBox 3"/>
          <p:cNvSpPr txBox="1"/>
          <p:nvPr/>
        </p:nvSpPr>
        <p:spPr>
          <a:xfrm>
            <a:off x="685800" y="1524000"/>
            <a:ext cx="6248400" cy="461665"/>
          </a:xfrm>
          <a:prstGeom prst="rect">
            <a:avLst/>
          </a:prstGeom>
          <a:noFill/>
        </p:spPr>
        <p:txBody>
          <a:bodyPr wrap="square" rtlCol="0">
            <a:spAutoFit/>
          </a:bodyPr>
          <a:lstStyle/>
          <a:p>
            <a:r>
              <a:rPr lang="en-US" sz="2400" dirty="0" smtClean="0"/>
              <a:t>Transformers</a:t>
            </a:r>
            <a:endParaRPr lang="en-US" sz="2400" dirty="0"/>
          </a:p>
        </p:txBody>
      </p:sp>
      <p:cxnSp>
        <p:nvCxnSpPr>
          <p:cNvPr id="6" name="Straight Connector 5"/>
          <p:cNvCxnSpPr/>
          <p:nvPr/>
        </p:nvCxnSpPr>
        <p:spPr bwMode="auto">
          <a:xfrm>
            <a:off x="3048000" y="4419600"/>
            <a:ext cx="13716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7" name="TextBox 6"/>
              <p:cNvSpPr txBox="1"/>
              <p:nvPr/>
            </p:nvSpPr>
            <p:spPr>
              <a:xfrm>
                <a:off x="2590800" y="4114800"/>
                <a:ext cx="457200" cy="75379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a:ea typeface="Cambria Math"/>
                        </a:rPr>
                        <m:t>√</m:t>
                      </m:r>
                    </m:oMath>
                  </m:oMathPara>
                </a14:m>
                <a:endParaRPr lang="en-US" sz="4000" dirty="0"/>
              </a:p>
            </p:txBody>
          </p:sp>
        </mc:Choice>
        <mc:Fallback xmlns="">
          <p:sp>
            <p:nvSpPr>
              <p:cNvPr id="7" name="TextBox 6"/>
              <p:cNvSpPr txBox="1">
                <a:spLocks noRot="1" noChangeAspect="1" noMove="1" noResize="1" noEditPoints="1" noAdjustHandles="1" noChangeArrowheads="1" noChangeShapeType="1" noTextEdit="1"/>
              </p:cNvSpPr>
              <p:nvPr/>
            </p:nvSpPr>
            <p:spPr>
              <a:xfrm>
                <a:off x="2590800" y="4114800"/>
                <a:ext cx="457200" cy="753796"/>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662714" y="4106596"/>
                <a:ext cx="511628" cy="75379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a:ea typeface="Cambria Math"/>
                        </a:rPr>
                        <m:t>√</m:t>
                      </m:r>
                    </m:oMath>
                  </m:oMathPara>
                </a14:m>
                <a:endParaRPr lang="en-US" sz="4000" dirty="0"/>
              </a:p>
            </p:txBody>
          </p:sp>
        </mc:Choice>
        <mc:Fallback xmlns="">
          <p:sp>
            <p:nvSpPr>
              <p:cNvPr id="9" name="TextBox 8"/>
              <p:cNvSpPr txBox="1">
                <a:spLocks noRot="1" noChangeAspect="1" noMove="1" noResize="1" noEditPoints="1" noAdjustHandles="1" noChangeArrowheads="1" noChangeShapeType="1" noTextEdit="1"/>
              </p:cNvSpPr>
              <p:nvPr/>
            </p:nvSpPr>
            <p:spPr>
              <a:xfrm>
                <a:off x="4662714" y="4106596"/>
                <a:ext cx="511628" cy="753796"/>
              </a:xfrm>
              <a:prstGeom prst="rect">
                <a:avLst/>
              </a:prstGeom>
              <a:blipFill rotWithShape="1">
                <a:blip r:embed="rId4"/>
                <a:stretch>
                  <a:fillRect/>
                </a:stretch>
              </a:blipFill>
            </p:spPr>
            <p:txBody>
              <a:bodyPr/>
              <a:lstStyle/>
              <a:p>
                <a:r>
                  <a:rPr lang="en-US">
                    <a:noFill/>
                  </a:rPr>
                  <a:t> </a:t>
                </a:r>
              </a:p>
            </p:txBody>
          </p:sp>
        </mc:Fallback>
      </mc:AlternateContent>
      <p:cxnSp>
        <p:nvCxnSpPr>
          <p:cNvPr id="10" name="Straight Connector 9"/>
          <p:cNvCxnSpPr/>
          <p:nvPr/>
        </p:nvCxnSpPr>
        <p:spPr bwMode="auto">
          <a:xfrm>
            <a:off x="5174342" y="4419600"/>
            <a:ext cx="573315"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208586741"/>
      </p:ext>
    </p:extLst>
  </p:cSld>
  <p:clrMapOvr>
    <a:masterClrMapping/>
  </p:clrMapOvr>
  <p:transition spd="med">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Basic Receiver Design </a:t>
            </a:r>
            <a:r>
              <a:rPr lang="en-US" sz="4000" dirty="0" smtClean="0"/>
              <a:t>Principles</a:t>
            </a:r>
            <a:endParaRPr lang="en-US" sz="40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2138065"/>
            <a:ext cx="4667250" cy="1857375"/>
          </a:xfrm>
        </p:spPr>
      </p:pic>
      <p:sp>
        <p:nvSpPr>
          <p:cNvPr id="4" name="TextBox 3"/>
          <p:cNvSpPr txBox="1"/>
          <p:nvPr/>
        </p:nvSpPr>
        <p:spPr>
          <a:xfrm>
            <a:off x="838200" y="1676400"/>
            <a:ext cx="7467600" cy="461665"/>
          </a:xfrm>
          <a:prstGeom prst="rect">
            <a:avLst/>
          </a:prstGeom>
          <a:noFill/>
        </p:spPr>
        <p:txBody>
          <a:bodyPr wrap="square" rtlCol="0">
            <a:spAutoFit/>
          </a:bodyPr>
          <a:lstStyle/>
          <a:p>
            <a:r>
              <a:rPr lang="en-US" sz="2400" dirty="0" smtClean="0"/>
              <a:t>Double-tuned inductively-coupled circuit</a:t>
            </a:r>
            <a:endParaRPr lang="en-US" sz="2400" dirty="0"/>
          </a:p>
        </p:txBody>
      </p:sp>
      <p:sp>
        <p:nvSpPr>
          <p:cNvPr id="7" name="TextBox 6"/>
          <p:cNvSpPr txBox="1"/>
          <p:nvPr/>
        </p:nvSpPr>
        <p:spPr>
          <a:xfrm>
            <a:off x="914400" y="3842266"/>
            <a:ext cx="6705600" cy="2031325"/>
          </a:xfrm>
          <a:prstGeom prst="rect">
            <a:avLst/>
          </a:prstGeom>
          <a:noFill/>
        </p:spPr>
        <p:txBody>
          <a:bodyPr wrap="square" rtlCol="0">
            <a:spAutoFit/>
          </a:bodyPr>
          <a:lstStyle/>
          <a:p>
            <a:r>
              <a:rPr lang="en-US" dirty="0" smtClean="0"/>
              <a:t>Resonant transformer (RF transformer)</a:t>
            </a:r>
          </a:p>
          <a:p>
            <a:pPr marL="285750" indent="-285750">
              <a:buFont typeface="Arial" panose="020B0604020202020204" pitchFamily="34" charset="0"/>
              <a:buChar char="•"/>
            </a:pPr>
            <a:r>
              <a:rPr lang="en-US" dirty="0" smtClean="0"/>
              <a:t>At resonance, the impedance is matched allowing signal at that frequency to easily pass</a:t>
            </a:r>
          </a:p>
          <a:p>
            <a:pPr marL="285750" indent="-285750">
              <a:buFont typeface="Arial" panose="020B0604020202020204" pitchFamily="34" charset="0"/>
              <a:buChar char="•"/>
            </a:pPr>
            <a:r>
              <a:rPr lang="en-US" dirty="0" smtClean="0"/>
              <a:t>Acts as a bandpass filter which shunts out-of-resonant signals to ground</a:t>
            </a:r>
          </a:p>
          <a:p>
            <a:pPr marL="285750" indent="-285750">
              <a:buFont typeface="Arial" panose="020B0604020202020204" pitchFamily="34" charset="0"/>
              <a:buChar char="•"/>
            </a:pPr>
            <a:r>
              <a:rPr lang="en-US" dirty="0" smtClean="0"/>
              <a:t>Can adjust mutual inductance by adjusting coupling – distance between coils or angle (</a:t>
            </a:r>
            <a:r>
              <a:rPr lang="en-US" dirty="0" err="1" smtClean="0"/>
              <a:t>eg</a:t>
            </a:r>
            <a:r>
              <a:rPr lang="en-US" dirty="0" smtClean="0"/>
              <a:t>. Tickler)</a:t>
            </a:r>
            <a:endParaRPr lang="en-US" dirty="0"/>
          </a:p>
        </p:txBody>
      </p:sp>
    </p:spTree>
    <p:extLst>
      <p:ext uri="{BB962C8B-B14F-4D97-AF65-F5344CB8AC3E}">
        <p14:creationId xmlns:p14="http://schemas.microsoft.com/office/powerpoint/2010/main" val="2963758793"/>
      </p:ext>
    </p:extLst>
  </p:cSld>
  <p:clrMapOvr>
    <a:masterClrMapping/>
  </p:clrMapOvr>
  <p:transition spd="med">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Basic Receiver Design Principle</a:t>
            </a:r>
            <a:endParaRPr lang="en-US" sz="4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09800" y="2133600"/>
            <a:ext cx="2619375" cy="1743075"/>
          </a:xfrm>
        </p:spPr>
      </p:pic>
      <p:sp>
        <p:nvSpPr>
          <p:cNvPr id="5" name="TextBox 4"/>
          <p:cNvSpPr txBox="1"/>
          <p:nvPr/>
        </p:nvSpPr>
        <p:spPr>
          <a:xfrm>
            <a:off x="838200" y="1676400"/>
            <a:ext cx="3886200" cy="369332"/>
          </a:xfrm>
          <a:prstGeom prst="rect">
            <a:avLst/>
          </a:prstGeom>
          <a:noFill/>
        </p:spPr>
        <p:txBody>
          <a:bodyPr wrap="square" rtlCol="0">
            <a:spAutoFit/>
          </a:bodyPr>
          <a:lstStyle/>
          <a:p>
            <a:r>
              <a:rPr lang="en-US" dirty="0" smtClean="0"/>
              <a:t>First RF transformer</a:t>
            </a:r>
            <a:endParaRPr lang="en-US" dirty="0"/>
          </a:p>
        </p:txBody>
      </p:sp>
      <p:sp>
        <p:nvSpPr>
          <p:cNvPr id="6" name="Rectangle 5"/>
          <p:cNvSpPr/>
          <p:nvPr/>
        </p:nvSpPr>
        <p:spPr bwMode="auto">
          <a:xfrm>
            <a:off x="2362200" y="2590800"/>
            <a:ext cx="1066800" cy="990600"/>
          </a:xfrm>
          <a:prstGeom prst="rect">
            <a:avLst/>
          </a:prstGeom>
          <a:noFill/>
          <a:ln w="38100" cap="flat" cmpd="sng" algn="ctr">
            <a:solidFill>
              <a:srgbClr val="FFFF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8350" y="4495800"/>
            <a:ext cx="2781300" cy="1564481"/>
          </a:xfrm>
          <a:prstGeom prst="rect">
            <a:avLst/>
          </a:prstGeom>
        </p:spPr>
      </p:pic>
      <p:sp>
        <p:nvSpPr>
          <p:cNvPr id="8" name="TextBox 7"/>
          <p:cNvSpPr txBox="1"/>
          <p:nvPr/>
        </p:nvSpPr>
        <p:spPr>
          <a:xfrm>
            <a:off x="990600" y="3886200"/>
            <a:ext cx="3829050" cy="369332"/>
          </a:xfrm>
          <a:prstGeom prst="rect">
            <a:avLst/>
          </a:prstGeom>
          <a:noFill/>
        </p:spPr>
        <p:txBody>
          <a:bodyPr wrap="square" rtlCol="0">
            <a:spAutoFit/>
          </a:bodyPr>
          <a:lstStyle/>
          <a:p>
            <a:r>
              <a:rPr lang="en-US" dirty="0" smtClean="0"/>
              <a:t>Similar to antenna tuner</a:t>
            </a:r>
            <a:endParaRPr lang="en-US" dirty="0"/>
          </a:p>
        </p:txBody>
      </p:sp>
      <p:sp>
        <p:nvSpPr>
          <p:cNvPr id="9" name="TextBox 8"/>
          <p:cNvSpPr txBox="1"/>
          <p:nvPr/>
        </p:nvSpPr>
        <p:spPr>
          <a:xfrm>
            <a:off x="5486400" y="2045732"/>
            <a:ext cx="2971800" cy="1200329"/>
          </a:xfrm>
          <a:prstGeom prst="rect">
            <a:avLst/>
          </a:prstGeom>
          <a:noFill/>
          <a:ln w="12700">
            <a:solidFill>
              <a:srgbClr val="0070C0"/>
            </a:solidFill>
          </a:ln>
        </p:spPr>
        <p:txBody>
          <a:bodyPr wrap="square" rtlCol="0">
            <a:spAutoFit/>
          </a:bodyPr>
          <a:lstStyle/>
          <a:p>
            <a:pPr algn="ctr"/>
            <a:r>
              <a:rPr lang="en-US" dirty="0" smtClean="0"/>
              <a:t>Tuning for the received station by adjusting tuning capacitor (and/or coil coupling)</a:t>
            </a:r>
            <a:endParaRPr lang="en-US" dirty="0"/>
          </a:p>
        </p:txBody>
      </p:sp>
      <p:sp>
        <p:nvSpPr>
          <p:cNvPr id="10" name="TextBox 9"/>
          <p:cNvSpPr txBox="1"/>
          <p:nvPr/>
        </p:nvSpPr>
        <p:spPr>
          <a:xfrm>
            <a:off x="5486400" y="4419600"/>
            <a:ext cx="2971800" cy="923330"/>
          </a:xfrm>
          <a:prstGeom prst="rect">
            <a:avLst/>
          </a:prstGeom>
          <a:noFill/>
          <a:ln w="12700">
            <a:solidFill>
              <a:srgbClr val="0070C0"/>
            </a:solidFill>
          </a:ln>
        </p:spPr>
        <p:txBody>
          <a:bodyPr wrap="square" rtlCol="0">
            <a:spAutoFit/>
          </a:bodyPr>
          <a:lstStyle/>
          <a:p>
            <a:pPr algn="ctr"/>
            <a:r>
              <a:rPr lang="en-US" dirty="0" smtClean="0"/>
              <a:t>Tuning to match impedance to allow signals to pass easily to radio</a:t>
            </a:r>
            <a:endParaRPr lang="en-US" dirty="0"/>
          </a:p>
        </p:txBody>
      </p:sp>
    </p:spTree>
    <p:extLst>
      <p:ext uri="{BB962C8B-B14F-4D97-AF65-F5344CB8AC3E}">
        <p14:creationId xmlns:p14="http://schemas.microsoft.com/office/powerpoint/2010/main" val="18075742"/>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Basic Receiver Design Principle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5000" y="1600200"/>
            <a:ext cx="5029200" cy="4969934"/>
          </a:xfrm>
        </p:spPr>
      </p:pic>
    </p:spTree>
    <p:extLst>
      <p:ext uri="{BB962C8B-B14F-4D97-AF65-F5344CB8AC3E}">
        <p14:creationId xmlns:p14="http://schemas.microsoft.com/office/powerpoint/2010/main" val="4264033063"/>
      </p:ext>
    </p:extLst>
  </p:cSld>
  <p:clrMapOvr>
    <a:masterClrMapping/>
  </p:clrMapOvr>
  <p:transition spd="med">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Superheterodyne</a:t>
            </a:r>
            <a:r>
              <a:rPr lang="en-US" dirty="0" smtClean="0"/>
              <a:t> Receiver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38400" y="1600200"/>
            <a:ext cx="3388591" cy="4953000"/>
          </a:xfrm>
        </p:spPr>
      </p:pic>
    </p:spTree>
    <p:extLst>
      <p:ext uri="{BB962C8B-B14F-4D97-AF65-F5344CB8AC3E}">
        <p14:creationId xmlns:p14="http://schemas.microsoft.com/office/powerpoint/2010/main" val="1026984286"/>
      </p:ext>
    </p:extLst>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Receiver History – Part 2</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133600"/>
            <a:ext cx="7772400" cy="4084475"/>
          </a:xfrm>
        </p:spPr>
      </p:pic>
      <p:sp>
        <p:nvSpPr>
          <p:cNvPr id="5" name="TextBox 4"/>
          <p:cNvSpPr txBox="1"/>
          <p:nvPr/>
        </p:nvSpPr>
        <p:spPr>
          <a:xfrm>
            <a:off x="914400" y="1676400"/>
            <a:ext cx="3810000" cy="381000"/>
          </a:xfrm>
          <a:prstGeom prst="rect">
            <a:avLst/>
          </a:prstGeom>
          <a:noFill/>
        </p:spPr>
        <p:txBody>
          <a:bodyPr wrap="square" rtlCol="0">
            <a:spAutoFit/>
          </a:bodyPr>
          <a:lstStyle/>
          <a:p>
            <a:r>
              <a:rPr lang="en-US" dirty="0" smtClean="0"/>
              <a:t>Edwin H. Armstrong</a:t>
            </a:r>
            <a:endParaRPr lang="en-US" dirty="0"/>
          </a:p>
        </p:txBody>
      </p:sp>
      <p:sp>
        <p:nvSpPr>
          <p:cNvPr id="6" name="AutoShape 2" descr="Image result for edwin armstro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4" descr="Image result for edwin armstro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861076306"/>
      </p:ext>
    </p:extLst>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Superheterodyne</a:t>
            </a:r>
            <a:r>
              <a:rPr lang="en-US" dirty="0" smtClean="0"/>
              <a:t> Receiver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8800" y="1636710"/>
            <a:ext cx="5943600" cy="4773786"/>
          </a:xfrm>
        </p:spPr>
      </p:pic>
    </p:spTree>
    <p:extLst>
      <p:ext uri="{BB962C8B-B14F-4D97-AF65-F5344CB8AC3E}">
        <p14:creationId xmlns:p14="http://schemas.microsoft.com/office/powerpoint/2010/main" val="1273359357"/>
      </p:ext>
    </p:extLst>
  </p:cSld>
  <p:clrMapOvr>
    <a:masterClrMapping/>
  </p:clrMapOvr>
  <p:transition spd="med">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Superheterodyne</a:t>
            </a:r>
            <a:r>
              <a:rPr lang="en-US" dirty="0" smtClean="0"/>
              <a:t> Receiver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800" y="1676400"/>
            <a:ext cx="5265208" cy="1666875"/>
          </a:xfrm>
        </p:spPr>
      </p:pic>
      <p:sp>
        <p:nvSpPr>
          <p:cNvPr id="5" name="TextBox 4"/>
          <p:cNvSpPr txBox="1"/>
          <p:nvPr/>
        </p:nvSpPr>
        <p:spPr>
          <a:xfrm>
            <a:off x="762000" y="3429000"/>
            <a:ext cx="7924800"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Innovation is the development of the Local Oscillator (LO)</a:t>
            </a:r>
          </a:p>
          <a:p>
            <a:pPr marL="285750" indent="-285750">
              <a:buFont typeface="Arial" panose="020B0604020202020204" pitchFamily="34" charset="0"/>
              <a:buChar char="•"/>
            </a:pPr>
            <a:r>
              <a:rPr lang="en-US" dirty="0" smtClean="0"/>
              <a:t>The LO will vary in frequency with the received RF carrier frequency</a:t>
            </a:r>
          </a:p>
          <a:p>
            <a:pPr marL="742950" lvl="1" indent="-285750">
              <a:buFont typeface="Arial" panose="020B0604020202020204" pitchFamily="34" charset="0"/>
              <a:buChar char="•"/>
            </a:pPr>
            <a:r>
              <a:rPr lang="en-US" dirty="0" smtClean="0"/>
              <a:t>Implemented using ganged capacitor tuning</a:t>
            </a:r>
          </a:p>
          <a:p>
            <a:pPr marL="285750" indent="-285750">
              <a:buFont typeface="Arial" panose="020B0604020202020204" pitchFamily="34" charset="0"/>
              <a:buChar char="•"/>
            </a:pPr>
            <a:r>
              <a:rPr lang="en-US" dirty="0" smtClean="0"/>
              <a:t>Both the RF and the LO signals are presented to a mixer stage. Produces two signals –</a:t>
            </a:r>
          </a:p>
          <a:p>
            <a:pPr marL="742950" lvl="1" indent="-285750">
              <a:buFont typeface="Arial" panose="020B0604020202020204" pitchFamily="34" charset="0"/>
              <a:buChar char="•"/>
            </a:pPr>
            <a:r>
              <a:rPr lang="en-US" dirty="0" smtClean="0"/>
              <a:t>Difference (RF – LO) = (usually) 455 kHz</a:t>
            </a:r>
          </a:p>
          <a:p>
            <a:pPr marL="742950" lvl="1" indent="-285750">
              <a:buFont typeface="Arial" panose="020B0604020202020204" pitchFamily="34" charset="0"/>
              <a:buChar char="•"/>
            </a:pPr>
            <a:r>
              <a:rPr lang="en-US" dirty="0" smtClean="0"/>
              <a:t>Sum (RF + LO) = easily filtered with a low pass filter (LPF)</a:t>
            </a:r>
          </a:p>
          <a:p>
            <a:pPr marL="285750" indent="-285750">
              <a:buFont typeface="Arial" panose="020B0604020202020204" pitchFamily="34" charset="0"/>
              <a:buChar char="•"/>
            </a:pPr>
            <a:r>
              <a:rPr lang="en-US" dirty="0" smtClean="0"/>
              <a:t>Resultant 455 kHz is called the intermediate frequency (IF) and is </a:t>
            </a:r>
            <a:r>
              <a:rPr lang="en-US" b="1" dirty="0" smtClean="0"/>
              <a:t>FIXED</a:t>
            </a:r>
          </a:p>
        </p:txBody>
      </p:sp>
    </p:spTree>
    <p:extLst>
      <p:ext uri="{BB962C8B-B14F-4D97-AF65-F5344CB8AC3E}">
        <p14:creationId xmlns:p14="http://schemas.microsoft.com/office/powerpoint/2010/main" val="3277936195"/>
      </p:ext>
    </p:extLst>
  </p:cSld>
  <p:clrMapOvr>
    <a:masterClrMapping/>
  </p:clrMapOvr>
  <p:transition spd="med">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Superheterodyne</a:t>
            </a:r>
            <a:r>
              <a:rPr lang="en-US" dirty="0"/>
              <a:t> Receiver</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800" y="1752600"/>
            <a:ext cx="5365599" cy="1698657"/>
          </a:xfrm>
        </p:spPr>
      </p:pic>
      <p:sp>
        <p:nvSpPr>
          <p:cNvPr id="5" name="TextBox 4"/>
          <p:cNvSpPr txBox="1"/>
          <p:nvPr/>
        </p:nvSpPr>
        <p:spPr>
          <a:xfrm>
            <a:off x="878114" y="3505200"/>
            <a:ext cx="7543800"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genius is that ALL subsequent amplification, filtering, and demodulation can be designed and optimized for this ONE frequency</a:t>
            </a:r>
          </a:p>
          <a:p>
            <a:pPr marL="285750" indent="-285750">
              <a:buFont typeface="Arial" panose="020B0604020202020204" pitchFamily="34" charset="0"/>
              <a:buChar char="•"/>
            </a:pPr>
            <a:r>
              <a:rPr lang="en-US" dirty="0" smtClean="0"/>
              <a:t>The IF signal is then sent to a detector (demodulator) where the low audio frequencies (baseband) results</a:t>
            </a:r>
          </a:p>
          <a:p>
            <a:pPr marL="285750" indent="-285750">
              <a:buFont typeface="Arial" panose="020B0604020202020204" pitchFamily="34" charset="0"/>
              <a:buChar char="•"/>
            </a:pPr>
            <a:r>
              <a:rPr lang="en-US" dirty="0" smtClean="0"/>
              <a:t>Audio is then sent to an audio amplifier which drives a speaker</a:t>
            </a:r>
          </a:p>
          <a:p>
            <a:pPr marL="285750" indent="-285750">
              <a:buFont typeface="Arial" panose="020B0604020202020204" pitchFamily="34" charset="0"/>
              <a:buChar char="•"/>
            </a:pPr>
            <a:r>
              <a:rPr lang="en-US" dirty="0" smtClean="0"/>
              <a:t>Can be used with any type of modulation</a:t>
            </a:r>
          </a:p>
          <a:p>
            <a:pPr marL="285750" indent="-285750">
              <a:buFont typeface="Arial" panose="020B0604020202020204" pitchFamily="34" charset="0"/>
              <a:buChar char="•"/>
            </a:pPr>
            <a:r>
              <a:rPr lang="en-US" dirty="0" smtClean="0"/>
              <a:t>The LO originally implemented by a tube, then transistors, then IC’s. Now analog LO’s have largely been replaced by digital frequency synthesizers. These use a crystal whose frequency is digitally manipulated.</a:t>
            </a:r>
            <a:endParaRPr lang="en-US" dirty="0"/>
          </a:p>
        </p:txBody>
      </p:sp>
    </p:spTree>
    <p:extLst>
      <p:ext uri="{BB962C8B-B14F-4D97-AF65-F5344CB8AC3E}">
        <p14:creationId xmlns:p14="http://schemas.microsoft.com/office/powerpoint/2010/main" val="538671408"/>
      </p:ext>
    </p:extLst>
  </p:cSld>
  <p:clrMapOvr>
    <a:masterClrMapping/>
  </p:clrMapOvr>
  <p:transition spd="med">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Superheterodyne</a:t>
            </a:r>
            <a:r>
              <a:rPr lang="en-US" dirty="0" smtClean="0"/>
              <a:t> Receiver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09800" y="2133600"/>
            <a:ext cx="4476750" cy="2984500"/>
          </a:xfrm>
        </p:spPr>
      </p:pic>
      <p:sp>
        <p:nvSpPr>
          <p:cNvPr id="5" name="TextBox 4"/>
          <p:cNvSpPr txBox="1"/>
          <p:nvPr/>
        </p:nvSpPr>
        <p:spPr>
          <a:xfrm>
            <a:off x="1066800" y="1676400"/>
            <a:ext cx="4724400" cy="381000"/>
          </a:xfrm>
          <a:prstGeom prst="rect">
            <a:avLst/>
          </a:prstGeom>
          <a:noFill/>
        </p:spPr>
        <p:txBody>
          <a:bodyPr wrap="square" rtlCol="0">
            <a:spAutoFit/>
          </a:bodyPr>
          <a:lstStyle/>
          <a:p>
            <a:r>
              <a:rPr lang="en-US" dirty="0" smtClean="0"/>
              <a:t>The All American Five (AA5)</a:t>
            </a:r>
            <a:endParaRPr lang="en-US" dirty="0"/>
          </a:p>
        </p:txBody>
      </p:sp>
      <p:sp>
        <p:nvSpPr>
          <p:cNvPr id="6" name="TextBox 5"/>
          <p:cNvSpPr txBox="1"/>
          <p:nvPr/>
        </p:nvSpPr>
        <p:spPr>
          <a:xfrm>
            <a:off x="990600" y="5257800"/>
            <a:ext cx="72390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Five tube </a:t>
            </a:r>
            <a:r>
              <a:rPr lang="en-US" dirty="0" err="1" smtClean="0"/>
              <a:t>superhet</a:t>
            </a:r>
            <a:r>
              <a:rPr lang="en-US" dirty="0" smtClean="0"/>
              <a:t> receiver that had no transformer for B+</a:t>
            </a:r>
          </a:p>
          <a:p>
            <a:pPr marL="285750" indent="-285750">
              <a:buFont typeface="Arial" panose="020B0604020202020204" pitchFamily="34" charset="0"/>
              <a:buChar char="•"/>
            </a:pPr>
            <a:r>
              <a:rPr lang="en-US" dirty="0" smtClean="0"/>
              <a:t>Heater voltage of the 5 tubes were in series and added to 121VAC</a:t>
            </a:r>
          </a:p>
          <a:p>
            <a:pPr marL="285750" indent="-285750">
              <a:buFont typeface="Arial" panose="020B0604020202020204" pitchFamily="34" charset="0"/>
              <a:buChar char="•"/>
            </a:pPr>
            <a:r>
              <a:rPr lang="en-US" dirty="0" smtClean="0"/>
              <a:t>Very popular in the 1940-50’s</a:t>
            </a:r>
            <a:endParaRPr lang="en-US" dirty="0"/>
          </a:p>
        </p:txBody>
      </p:sp>
    </p:spTree>
    <p:extLst>
      <p:ext uri="{BB962C8B-B14F-4D97-AF65-F5344CB8AC3E}">
        <p14:creationId xmlns:p14="http://schemas.microsoft.com/office/powerpoint/2010/main" val="2428549489"/>
      </p:ext>
    </p:extLst>
  </p:cSld>
  <p:clrMapOvr>
    <a:masterClrMapping/>
  </p:clrMapOvr>
  <p:transition spd="med">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Superheterodyne Receiver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0" y="1600200"/>
            <a:ext cx="6629400" cy="4515781"/>
          </a:xfrm>
        </p:spPr>
      </p:pic>
      <p:cxnSp>
        <p:nvCxnSpPr>
          <p:cNvPr id="6" name="Straight Arrow Connector 5"/>
          <p:cNvCxnSpPr/>
          <p:nvPr/>
        </p:nvCxnSpPr>
        <p:spPr bwMode="auto">
          <a:xfrm flipV="1">
            <a:off x="2057400" y="2819400"/>
            <a:ext cx="0" cy="457200"/>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cxnSp>
        <p:nvCxnSpPr>
          <p:cNvPr id="8" name="Straight Arrow Connector 7"/>
          <p:cNvCxnSpPr/>
          <p:nvPr/>
        </p:nvCxnSpPr>
        <p:spPr bwMode="auto">
          <a:xfrm flipV="1">
            <a:off x="2286000" y="2819400"/>
            <a:ext cx="0" cy="457200"/>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cxnSp>
        <p:nvCxnSpPr>
          <p:cNvPr id="10" name="Straight Arrow Connector 9"/>
          <p:cNvCxnSpPr/>
          <p:nvPr/>
        </p:nvCxnSpPr>
        <p:spPr bwMode="auto">
          <a:xfrm>
            <a:off x="2033814" y="2590800"/>
            <a:ext cx="381000" cy="0"/>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cxnSp>
        <p:nvCxnSpPr>
          <p:cNvPr id="12" name="Straight Arrow Connector 11"/>
          <p:cNvCxnSpPr/>
          <p:nvPr/>
        </p:nvCxnSpPr>
        <p:spPr bwMode="auto">
          <a:xfrm flipV="1">
            <a:off x="2590800" y="2362200"/>
            <a:ext cx="0" cy="152400"/>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cxnSp>
        <p:nvCxnSpPr>
          <p:cNvPr id="14" name="Straight Arrow Connector 13"/>
          <p:cNvCxnSpPr/>
          <p:nvPr/>
        </p:nvCxnSpPr>
        <p:spPr bwMode="auto">
          <a:xfrm>
            <a:off x="2590800" y="2286000"/>
            <a:ext cx="304800" cy="0"/>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cxnSp>
        <p:nvCxnSpPr>
          <p:cNvPr id="16" name="Straight Arrow Connector 15"/>
          <p:cNvCxnSpPr/>
          <p:nvPr/>
        </p:nvCxnSpPr>
        <p:spPr bwMode="auto">
          <a:xfrm flipV="1">
            <a:off x="2286000" y="3352800"/>
            <a:ext cx="0" cy="304800"/>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cxnSp>
        <p:nvCxnSpPr>
          <p:cNvPr id="34" name="Straight Arrow Connector 33"/>
          <p:cNvCxnSpPr/>
          <p:nvPr/>
        </p:nvCxnSpPr>
        <p:spPr bwMode="auto">
          <a:xfrm>
            <a:off x="3581400" y="2514600"/>
            <a:ext cx="0" cy="381000"/>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cxnSp>
        <p:nvCxnSpPr>
          <p:cNvPr id="36" name="Straight Arrow Connector 35"/>
          <p:cNvCxnSpPr/>
          <p:nvPr/>
        </p:nvCxnSpPr>
        <p:spPr bwMode="auto">
          <a:xfrm>
            <a:off x="3581400" y="2895600"/>
            <a:ext cx="304800" cy="0"/>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cxnSp>
        <p:nvCxnSpPr>
          <p:cNvPr id="38" name="Straight Arrow Connector 37"/>
          <p:cNvCxnSpPr/>
          <p:nvPr/>
        </p:nvCxnSpPr>
        <p:spPr bwMode="auto">
          <a:xfrm flipV="1">
            <a:off x="3962400" y="2362200"/>
            <a:ext cx="0" cy="152400"/>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cxnSp>
        <p:nvCxnSpPr>
          <p:cNvPr id="40" name="Straight Arrow Connector 39"/>
          <p:cNvCxnSpPr/>
          <p:nvPr/>
        </p:nvCxnSpPr>
        <p:spPr bwMode="auto">
          <a:xfrm>
            <a:off x="3962400" y="2286000"/>
            <a:ext cx="381000" cy="0"/>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cxnSp>
        <p:nvCxnSpPr>
          <p:cNvPr id="42" name="Straight Arrow Connector 41"/>
          <p:cNvCxnSpPr/>
          <p:nvPr/>
        </p:nvCxnSpPr>
        <p:spPr bwMode="auto">
          <a:xfrm>
            <a:off x="5105400" y="2286000"/>
            <a:ext cx="228600" cy="0"/>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cxnSp>
        <p:nvCxnSpPr>
          <p:cNvPr id="44" name="Straight Arrow Connector 43"/>
          <p:cNvCxnSpPr/>
          <p:nvPr/>
        </p:nvCxnSpPr>
        <p:spPr bwMode="auto">
          <a:xfrm>
            <a:off x="5344886" y="2286000"/>
            <a:ext cx="0" cy="304800"/>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cxnSp>
        <p:nvCxnSpPr>
          <p:cNvPr id="46" name="Straight Arrow Connector 45"/>
          <p:cNvCxnSpPr/>
          <p:nvPr/>
        </p:nvCxnSpPr>
        <p:spPr bwMode="auto">
          <a:xfrm flipV="1">
            <a:off x="5486400" y="2362200"/>
            <a:ext cx="0" cy="152400"/>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cxnSp>
        <p:nvCxnSpPr>
          <p:cNvPr id="48" name="Straight Arrow Connector 47"/>
          <p:cNvCxnSpPr/>
          <p:nvPr/>
        </p:nvCxnSpPr>
        <p:spPr bwMode="auto">
          <a:xfrm>
            <a:off x="5486400" y="2286000"/>
            <a:ext cx="1143000" cy="0"/>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cxnSp>
        <p:nvCxnSpPr>
          <p:cNvPr id="50" name="Straight Arrow Connector 49"/>
          <p:cNvCxnSpPr/>
          <p:nvPr/>
        </p:nvCxnSpPr>
        <p:spPr bwMode="auto">
          <a:xfrm>
            <a:off x="5344886" y="2971800"/>
            <a:ext cx="0" cy="152400"/>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cxnSp>
        <p:nvCxnSpPr>
          <p:cNvPr id="52" name="Straight Arrow Connector 51"/>
          <p:cNvCxnSpPr/>
          <p:nvPr/>
        </p:nvCxnSpPr>
        <p:spPr bwMode="auto">
          <a:xfrm>
            <a:off x="5344886" y="3200400"/>
            <a:ext cx="446314" cy="0"/>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cxnSp>
        <p:nvCxnSpPr>
          <p:cNvPr id="54" name="Straight Arrow Connector 53"/>
          <p:cNvCxnSpPr/>
          <p:nvPr/>
        </p:nvCxnSpPr>
        <p:spPr bwMode="auto">
          <a:xfrm flipV="1">
            <a:off x="5943600" y="2667000"/>
            <a:ext cx="0" cy="381000"/>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cxnSp>
        <p:nvCxnSpPr>
          <p:cNvPr id="56" name="Straight Arrow Connector 55"/>
          <p:cNvCxnSpPr/>
          <p:nvPr/>
        </p:nvCxnSpPr>
        <p:spPr bwMode="auto">
          <a:xfrm flipH="1">
            <a:off x="5791200" y="2590800"/>
            <a:ext cx="152400" cy="0"/>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cxnSp>
        <p:nvCxnSpPr>
          <p:cNvPr id="58" name="Straight Arrow Connector 57"/>
          <p:cNvCxnSpPr/>
          <p:nvPr/>
        </p:nvCxnSpPr>
        <p:spPr bwMode="auto">
          <a:xfrm>
            <a:off x="6400800" y="2705100"/>
            <a:ext cx="381000" cy="0"/>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cxnSp>
        <p:nvCxnSpPr>
          <p:cNvPr id="60" name="Straight Arrow Connector 59"/>
          <p:cNvCxnSpPr/>
          <p:nvPr/>
        </p:nvCxnSpPr>
        <p:spPr bwMode="auto">
          <a:xfrm>
            <a:off x="7010400" y="2286000"/>
            <a:ext cx="685800" cy="0"/>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cxnSp>
        <p:nvCxnSpPr>
          <p:cNvPr id="62" name="Straight Arrow Connector 61"/>
          <p:cNvCxnSpPr/>
          <p:nvPr/>
        </p:nvCxnSpPr>
        <p:spPr bwMode="auto">
          <a:xfrm>
            <a:off x="7696200" y="2286000"/>
            <a:ext cx="0" cy="2895600"/>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sp>
        <p:nvSpPr>
          <p:cNvPr id="64" name="Arc 63"/>
          <p:cNvSpPr/>
          <p:nvPr/>
        </p:nvSpPr>
        <p:spPr bwMode="auto">
          <a:xfrm>
            <a:off x="7217229" y="5736771"/>
            <a:ext cx="533400" cy="152400"/>
          </a:xfrm>
          <a:prstGeom prst="arc">
            <a:avLst>
              <a:gd name="adj1" fmla="val 21509315"/>
              <a:gd name="adj2" fmla="val 10717665"/>
            </a:avLst>
          </a:prstGeom>
          <a:noFill/>
          <a:ln w="19050" cap="flat" cmpd="sng" algn="ctr">
            <a:solidFill>
              <a:srgbClr val="92D05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charset="0"/>
            </a:endParaRPr>
          </a:p>
        </p:txBody>
      </p:sp>
      <p:sp>
        <p:nvSpPr>
          <p:cNvPr id="67" name="Arc 66"/>
          <p:cNvSpPr/>
          <p:nvPr/>
        </p:nvSpPr>
        <p:spPr bwMode="auto">
          <a:xfrm>
            <a:off x="7180942" y="5812971"/>
            <a:ext cx="631371" cy="264887"/>
          </a:xfrm>
          <a:prstGeom prst="arc">
            <a:avLst>
              <a:gd name="adj1" fmla="val 21509315"/>
              <a:gd name="adj2" fmla="val 10717665"/>
            </a:avLst>
          </a:prstGeom>
          <a:noFill/>
          <a:ln w="19050" cap="flat" cmpd="sng" algn="ctr">
            <a:solidFill>
              <a:srgbClr val="92D05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charset="0"/>
            </a:endParaRPr>
          </a:p>
        </p:txBody>
      </p:sp>
    </p:spTree>
    <p:extLst>
      <p:ext uri="{BB962C8B-B14F-4D97-AF65-F5344CB8AC3E}">
        <p14:creationId xmlns:p14="http://schemas.microsoft.com/office/powerpoint/2010/main" val="4147116763"/>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49"/>
                                          </p:stCondLst>
                                        </p:cTn>
                                        <p:tgtEl>
                                          <p:spTgt spid="16"/>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nodeType="afterEffect">
                                  <p:stCondLst>
                                    <p:cond delay="250"/>
                                  </p:stCondLst>
                                  <p:childTnLst>
                                    <p:set>
                                      <p:cBhvr>
                                        <p:cTn id="9" dur="1" fill="hold">
                                          <p:stCondLst>
                                            <p:cond delay="249"/>
                                          </p:stCondLst>
                                        </p:cTn>
                                        <p:tgtEl>
                                          <p:spTgt spid="8"/>
                                        </p:tgtEl>
                                        <p:attrNameLst>
                                          <p:attrName>style.visibility</p:attrName>
                                        </p:attrNameLst>
                                      </p:cBhvr>
                                      <p:to>
                                        <p:strVal val="visible"/>
                                      </p:to>
                                    </p:set>
                                  </p:childTnLst>
                                </p:cTn>
                              </p:par>
                              <p:par>
                                <p:cTn id="10" presetID="1" presetClass="entr" presetSubtype="0" fill="hold" nodeType="withEffect">
                                  <p:stCondLst>
                                    <p:cond delay="250"/>
                                  </p:stCondLst>
                                  <p:childTnLst>
                                    <p:set>
                                      <p:cBhvr>
                                        <p:cTn id="11" dur="1" fill="hold">
                                          <p:stCondLst>
                                            <p:cond delay="249"/>
                                          </p:stCondLst>
                                        </p:cTn>
                                        <p:tgtEl>
                                          <p:spTgt spid="6"/>
                                        </p:tgtEl>
                                        <p:attrNameLst>
                                          <p:attrName>style.visibility</p:attrName>
                                        </p:attrNameLst>
                                      </p:cBhvr>
                                      <p:to>
                                        <p:strVal val="visible"/>
                                      </p:to>
                                    </p:set>
                                  </p:childTnLst>
                                </p:cTn>
                              </p:par>
                            </p:childTnLst>
                          </p:cTn>
                        </p:par>
                        <p:par>
                          <p:cTn id="12" fill="hold">
                            <p:stCondLst>
                              <p:cond delay="750"/>
                            </p:stCondLst>
                            <p:childTnLst>
                              <p:par>
                                <p:cTn id="13" presetID="1" presetClass="entr" presetSubtype="0" fill="hold" nodeType="afterEffect">
                                  <p:stCondLst>
                                    <p:cond delay="250"/>
                                  </p:stCondLst>
                                  <p:childTnLst>
                                    <p:set>
                                      <p:cBhvr>
                                        <p:cTn id="14" dur="1" fill="hold">
                                          <p:stCondLst>
                                            <p:cond delay="249"/>
                                          </p:stCondLst>
                                        </p:cTn>
                                        <p:tgtEl>
                                          <p:spTgt spid="10"/>
                                        </p:tgtEl>
                                        <p:attrNameLst>
                                          <p:attrName>style.visibility</p:attrName>
                                        </p:attrNameLst>
                                      </p:cBhvr>
                                      <p:to>
                                        <p:strVal val="visible"/>
                                      </p:to>
                                    </p:set>
                                  </p:childTnLst>
                                </p:cTn>
                              </p:par>
                            </p:childTnLst>
                          </p:cTn>
                        </p:par>
                        <p:par>
                          <p:cTn id="15" fill="hold">
                            <p:stCondLst>
                              <p:cond delay="1250"/>
                            </p:stCondLst>
                            <p:childTnLst>
                              <p:par>
                                <p:cTn id="16" presetID="1" presetClass="entr" presetSubtype="0" fill="hold" nodeType="afterEffect">
                                  <p:stCondLst>
                                    <p:cond delay="250"/>
                                  </p:stCondLst>
                                  <p:childTnLst>
                                    <p:set>
                                      <p:cBhvr>
                                        <p:cTn id="17" dur="1" fill="hold">
                                          <p:stCondLst>
                                            <p:cond delay="249"/>
                                          </p:stCondLst>
                                        </p:cTn>
                                        <p:tgtEl>
                                          <p:spTgt spid="12"/>
                                        </p:tgtEl>
                                        <p:attrNameLst>
                                          <p:attrName>style.visibility</p:attrName>
                                        </p:attrNameLst>
                                      </p:cBhvr>
                                      <p:to>
                                        <p:strVal val="visible"/>
                                      </p:to>
                                    </p:set>
                                  </p:childTnLst>
                                </p:cTn>
                              </p:par>
                            </p:childTnLst>
                          </p:cTn>
                        </p:par>
                        <p:par>
                          <p:cTn id="18" fill="hold">
                            <p:stCondLst>
                              <p:cond delay="1750"/>
                            </p:stCondLst>
                            <p:childTnLst>
                              <p:par>
                                <p:cTn id="19" presetID="1" presetClass="entr" presetSubtype="0" fill="hold" nodeType="afterEffect">
                                  <p:stCondLst>
                                    <p:cond delay="250"/>
                                  </p:stCondLst>
                                  <p:childTnLst>
                                    <p:set>
                                      <p:cBhvr>
                                        <p:cTn id="20" dur="1" fill="hold">
                                          <p:stCondLst>
                                            <p:cond delay="249"/>
                                          </p:stCondLst>
                                        </p:cTn>
                                        <p:tgtEl>
                                          <p:spTgt spid="14"/>
                                        </p:tgtEl>
                                        <p:attrNameLst>
                                          <p:attrName>style.visibility</p:attrName>
                                        </p:attrNameLst>
                                      </p:cBhvr>
                                      <p:to>
                                        <p:strVal val="visible"/>
                                      </p:to>
                                    </p:set>
                                  </p:childTnLst>
                                </p:cTn>
                              </p:par>
                            </p:childTnLst>
                          </p:cTn>
                        </p:par>
                        <p:par>
                          <p:cTn id="21" fill="hold">
                            <p:stCondLst>
                              <p:cond delay="2250"/>
                            </p:stCondLst>
                            <p:childTnLst>
                              <p:par>
                                <p:cTn id="22" presetID="1" presetClass="entr" presetSubtype="0" fill="hold" nodeType="afterEffect">
                                  <p:stCondLst>
                                    <p:cond delay="250"/>
                                  </p:stCondLst>
                                  <p:childTnLst>
                                    <p:set>
                                      <p:cBhvr>
                                        <p:cTn id="23" dur="1" fill="hold">
                                          <p:stCondLst>
                                            <p:cond delay="249"/>
                                          </p:stCondLst>
                                        </p:cTn>
                                        <p:tgtEl>
                                          <p:spTgt spid="34"/>
                                        </p:tgtEl>
                                        <p:attrNameLst>
                                          <p:attrName>style.visibility</p:attrName>
                                        </p:attrNameLst>
                                      </p:cBhvr>
                                      <p:to>
                                        <p:strVal val="visible"/>
                                      </p:to>
                                    </p:set>
                                  </p:childTnLst>
                                </p:cTn>
                              </p:par>
                            </p:childTnLst>
                          </p:cTn>
                        </p:par>
                        <p:par>
                          <p:cTn id="24" fill="hold">
                            <p:stCondLst>
                              <p:cond delay="2750"/>
                            </p:stCondLst>
                            <p:childTnLst>
                              <p:par>
                                <p:cTn id="25" presetID="1" presetClass="entr" presetSubtype="0" fill="hold" nodeType="afterEffect">
                                  <p:stCondLst>
                                    <p:cond delay="250"/>
                                  </p:stCondLst>
                                  <p:childTnLst>
                                    <p:set>
                                      <p:cBhvr>
                                        <p:cTn id="26" dur="1" fill="hold">
                                          <p:stCondLst>
                                            <p:cond delay="249"/>
                                          </p:stCondLst>
                                        </p:cTn>
                                        <p:tgtEl>
                                          <p:spTgt spid="36"/>
                                        </p:tgtEl>
                                        <p:attrNameLst>
                                          <p:attrName>style.visibility</p:attrName>
                                        </p:attrNameLst>
                                      </p:cBhvr>
                                      <p:to>
                                        <p:strVal val="visible"/>
                                      </p:to>
                                    </p:set>
                                  </p:childTnLst>
                                </p:cTn>
                              </p:par>
                            </p:childTnLst>
                          </p:cTn>
                        </p:par>
                        <p:par>
                          <p:cTn id="27" fill="hold">
                            <p:stCondLst>
                              <p:cond delay="3250"/>
                            </p:stCondLst>
                            <p:childTnLst>
                              <p:par>
                                <p:cTn id="28" presetID="1" presetClass="entr" presetSubtype="0" fill="hold" nodeType="afterEffect">
                                  <p:stCondLst>
                                    <p:cond delay="250"/>
                                  </p:stCondLst>
                                  <p:childTnLst>
                                    <p:set>
                                      <p:cBhvr>
                                        <p:cTn id="29" dur="1" fill="hold">
                                          <p:stCondLst>
                                            <p:cond delay="249"/>
                                          </p:stCondLst>
                                        </p:cTn>
                                        <p:tgtEl>
                                          <p:spTgt spid="38"/>
                                        </p:tgtEl>
                                        <p:attrNameLst>
                                          <p:attrName>style.visibility</p:attrName>
                                        </p:attrNameLst>
                                      </p:cBhvr>
                                      <p:to>
                                        <p:strVal val="visible"/>
                                      </p:to>
                                    </p:set>
                                  </p:childTnLst>
                                </p:cTn>
                              </p:par>
                            </p:childTnLst>
                          </p:cTn>
                        </p:par>
                        <p:par>
                          <p:cTn id="30" fill="hold">
                            <p:stCondLst>
                              <p:cond delay="3750"/>
                            </p:stCondLst>
                            <p:childTnLst>
                              <p:par>
                                <p:cTn id="31" presetID="1" presetClass="entr" presetSubtype="0" fill="hold" nodeType="afterEffect">
                                  <p:stCondLst>
                                    <p:cond delay="250"/>
                                  </p:stCondLst>
                                  <p:childTnLst>
                                    <p:set>
                                      <p:cBhvr>
                                        <p:cTn id="32" dur="1" fill="hold">
                                          <p:stCondLst>
                                            <p:cond delay="249"/>
                                          </p:stCondLst>
                                        </p:cTn>
                                        <p:tgtEl>
                                          <p:spTgt spid="40"/>
                                        </p:tgtEl>
                                        <p:attrNameLst>
                                          <p:attrName>style.visibility</p:attrName>
                                        </p:attrNameLst>
                                      </p:cBhvr>
                                      <p:to>
                                        <p:strVal val="visible"/>
                                      </p:to>
                                    </p:set>
                                  </p:childTnLst>
                                </p:cTn>
                              </p:par>
                            </p:childTnLst>
                          </p:cTn>
                        </p:par>
                        <p:par>
                          <p:cTn id="33" fill="hold">
                            <p:stCondLst>
                              <p:cond delay="4250"/>
                            </p:stCondLst>
                            <p:childTnLst>
                              <p:par>
                                <p:cTn id="34" presetID="1" presetClass="entr" presetSubtype="0" fill="hold" nodeType="afterEffect">
                                  <p:stCondLst>
                                    <p:cond delay="250"/>
                                  </p:stCondLst>
                                  <p:childTnLst>
                                    <p:set>
                                      <p:cBhvr>
                                        <p:cTn id="35" dur="1" fill="hold">
                                          <p:stCondLst>
                                            <p:cond delay="249"/>
                                          </p:stCondLst>
                                        </p:cTn>
                                        <p:tgtEl>
                                          <p:spTgt spid="42"/>
                                        </p:tgtEl>
                                        <p:attrNameLst>
                                          <p:attrName>style.visibility</p:attrName>
                                        </p:attrNameLst>
                                      </p:cBhvr>
                                      <p:to>
                                        <p:strVal val="visible"/>
                                      </p:to>
                                    </p:set>
                                  </p:childTnLst>
                                </p:cTn>
                              </p:par>
                            </p:childTnLst>
                          </p:cTn>
                        </p:par>
                        <p:par>
                          <p:cTn id="36" fill="hold">
                            <p:stCondLst>
                              <p:cond delay="4750"/>
                            </p:stCondLst>
                            <p:childTnLst>
                              <p:par>
                                <p:cTn id="37" presetID="1" presetClass="entr" presetSubtype="0" fill="hold" nodeType="afterEffect">
                                  <p:stCondLst>
                                    <p:cond delay="250"/>
                                  </p:stCondLst>
                                  <p:childTnLst>
                                    <p:set>
                                      <p:cBhvr>
                                        <p:cTn id="38" dur="1" fill="hold">
                                          <p:stCondLst>
                                            <p:cond delay="249"/>
                                          </p:stCondLst>
                                        </p:cTn>
                                        <p:tgtEl>
                                          <p:spTgt spid="44"/>
                                        </p:tgtEl>
                                        <p:attrNameLst>
                                          <p:attrName>style.visibility</p:attrName>
                                        </p:attrNameLst>
                                      </p:cBhvr>
                                      <p:to>
                                        <p:strVal val="visible"/>
                                      </p:to>
                                    </p:set>
                                  </p:childTnLst>
                                </p:cTn>
                              </p:par>
                            </p:childTnLst>
                          </p:cTn>
                        </p:par>
                        <p:par>
                          <p:cTn id="39" fill="hold">
                            <p:stCondLst>
                              <p:cond delay="5250"/>
                            </p:stCondLst>
                            <p:childTnLst>
                              <p:par>
                                <p:cTn id="40" presetID="1" presetClass="entr" presetSubtype="0" fill="hold" nodeType="afterEffect">
                                  <p:stCondLst>
                                    <p:cond delay="250"/>
                                  </p:stCondLst>
                                  <p:childTnLst>
                                    <p:set>
                                      <p:cBhvr>
                                        <p:cTn id="41" dur="1" fill="hold">
                                          <p:stCondLst>
                                            <p:cond delay="249"/>
                                          </p:stCondLst>
                                        </p:cTn>
                                        <p:tgtEl>
                                          <p:spTgt spid="50"/>
                                        </p:tgtEl>
                                        <p:attrNameLst>
                                          <p:attrName>style.visibility</p:attrName>
                                        </p:attrNameLst>
                                      </p:cBhvr>
                                      <p:to>
                                        <p:strVal val="visible"/>
                                      </p:to>
                                    </p:set>
                                  </p:childTnLst>
                                </p:cTn>
                              </p:par>
                            </p:childTnLst>
                          </p:cTn>
                        </p:par>
                        <p:par>
                          <p:cTn id="42" fill="hold">
                            <p:stCondLst>
                              <p:cond delay="5750"/>
                            </p:stCondLst>
                            <p:childTnLst>
                              <p:par>
                                <p:cTn id="43" presetID="1" presetClass="entr" presetSubtype="0" fill="hold" nodeType="afterEffect">
                                  <p:stCondLst>
                                    <p:cond delay="250"/>
                                  </p:stCondLst>
                                  <p:childTnLst>
                                    <p:set>
                                      <p:cBhvr>
                                        <p:cTn id="44" dur="1" fill="hold">
                                          <p:stCondLst>
                                            <p:cond delay="249"/>
                                          </p:stCondLst>
                                        </p:cTn>
                                        <p:tgtEl>
                                          <p:spTgt spid="52"/>
                                        </p:tgtEl>
                                        <p:attrNameLst>
                                          <p:attrName>style.visibility</p:attrName>
                                        </p:attrNameLst>
                                      </p:cBhvr>
                                      <p:to>
                                        <p:strVal val="visible"/>
                                      </p:to>
                                    </p:set>
                                  </p:childTnLst>
                                </p:cTn>
                              </p:par>
                            </p:childTnLst>
                          </p:cTn>
                        </p:par>
                        <p:par>
                          <p:cTn id="45" fill="hold">
                            <p:stCondLst>
                              <p:cond delay="6250"/>
                            </p:stCondLst>
                            <p:childTnLst>
                              <p:par>
                                <p:cTn id="46" presetID="1" presetClass="entr" presetSubtype="0" fill="hold" nodeType="afterEffect">
                                  <p:stCondLst>
                                    <p:cond delay="250"/>
                                  </p:stCondLst>
                                  <p:childTnLst>
                                    <p:set>
                                      <p:cBhvr>
                                        <p:cTn id="47" dur="1" fill="hold">
                                          <p:stCondLst>
                                            <p:cond delay="249"/>
                                          </p:stCondLst>
                                        </p:cTn>
                                        <p:tgtEl>
                                          <p:spTgt spid="54"/>
                                        </p:tgtEl>
                                        <p:attrNameLst>
                                          <p:attrName>style.visibility</p:attrName>
                                        </p:attrNameLst>
                                      </p:cBhvr>
                                      <p:to>
                                        <p:strVal val="visible"/>
                                      </p:to>
                                    </p:set>
                                  </p:childTnLst>
                                </p:cTn>
                              </p:par>
                            </p:childTnLst>
                          </p:cTn>
                        </p:par>
                        <p:par>
                          <p:cTn id="48" fill="hold">
                            <p:stCondLst>
                              <p:cond delay="6750"/>
                            </p:stCondLst>
                            <p:childTnLst>
                              <p:par>
                                <p:cTn id="49" presetID="1" presetClass="entr" presetSubtype="0" fill="hold" nodeType="afterEffect">
                                  <p:stCondLst>
                                    <p:cond delay="250"/>
                                  </p:stCondLst>
                                  <p:childTnLst>
                                    <p:set>
                                      <p:cBhvr>
                                        <p:cTn id="50" dur="1" fill="hold">
                                          <p:stCondLst>
                                            <p:cond delay="249"/>
                                          </p:stCondLst>
                                        </p:cTn>
                                        <p:tgtEl>
                                          <p:spTgt spid="56"/>
                                        </p:tgtEl>
                                        <p:attrNameLst>
                                          <p:attrName>style.visibility</p:attrName>
                                        </p:attrNameLst>
                                      </p:cBhvr>
                                      <p:to>
                                        <p:strVal val="visible"/>
                                      </p:to>
                                    </p:set>
                                  </p:childTnLst>
                                </p:cTn>
                              </p:par>
                            </p:childTnLst>
                          </p:cTn>
                        </p:par>
                        <p:par>
                          <p:cTn id="51" fill="hold">
                            <p:stCondLst>
                              <p:cond delay="7250"/>
                            </p:stCondLst>
                            <p:childTnLst>
                              <p:par>
                                <p:cTn id="52" presetID="1" presetClass="entr" presetSubtype="0" fill="hold" nodeType="afterEffect">
                                  <p:stCondLst>
                                    <p:cond delay="250"/>
                                  </p:stCondLst>
                                  <p:childTnLst>
                                    <p:set>
                                      <p:cBhvr>
                                        <p:cTn id="53" dur="1" fill="hold">
                                          <p:stCondLst>
                                            <p:cond delay="249"/>
                                          </p:stCondLst>
                                        </p:cTn>
                                        <p:tgtEl>
                                          <p:spTgt spid="46"/>
                                        </p:tgtEl>
                                        <p:attrNameLst>
                                          <p:attrName>style.visibility</p:attrName>
                                        </p:attrNameLst>
                                      </p:cBhvr>
                                      <p:to>
                                        <p:strVal val="visible"/>
                                      </p:to>
                                    </p:set>
                                  </p:childTnLst>
                                </p:cTn>
                              </p:par>
                            </p:childTnLst>
                          </p:cTn>
                        </p:par>
                        <p:par>
                          <p:cTn id="54" fill="hold">
                            <p:stCondLst>
                              <p:cond delay="7750"/>
                            </p:stCondLst>
                            <p:childTnLst>
                              <p:par>
                                <p:cTn id="55" presetID="1" presetClass="entr" presetSubtype="0" fill="hold" nodeType="afterEffect">
                                  <p:stCondLst>
                                    <p:cond delay="250"/>
                                  </p:stCondLst>
                                  <p:childTnLst>
                                    <p:set>
                                      <p:cBhvr>
                                        <p:cTn id="56" dur="1" fill="hold">
                                          <p:stCondLst>
                                            <p:cond delay="249"/>
                                          </p:stCondLst>
                                        </p:cTn>
                                        <p:tgtEl>
                                          <p:spTgt spid="48"/>
                                        </p:tgtEl>
                                        <p:attrNameLst>
                                          <p:attrName>style.visibility</p:attrName>
                                        </p:attrNameLst>
                                      </p:cBhvr>
                                      <p:to>
                                        <p:strVal val="visible"/>
                                      </p:to>
                                    </p:set>
                                  </p:childTnLst>
                                </p:cTn>
                              </p:par>
                            </p:childTnLst>
                          </p:cTn>
                        </p:par>
                        <p:par>
                          <p:cTn id="57" fill="hold">
                            <p:stCondLst>
                              <p:cond delay="8250"/>
                            </p:stCondLst>
                            <p:childTnLst>
                              <p:par>
                                <p:cTn id="58" presetID="1" presetClass="entr" presetSubtype="0" fill="hold" nodeType="afterEffect">
                                  <p:stCondLst>
                                    <p:cond delay="250"/>
                                  </p:stCondLst>
                                  <p:childTnLst>
                                    <p:set>
                                      <p:cBhvr>
                                        <p:cTn id="59" dur="1" fill="hold">
                                          <p:stCondLst>
                                            <p:cond delay="249"/>
                                          </p:stCondLst>
                                        </p:cTn>
                                        <p:tgtEl>
                                          <p:spTgt spid="58"/>
                                        </p:tgtEl>
                                        <p:attrNameLst>
                                          <p:attrName>style.visibility</p:attrName>
                                        </p:attrNameLst>
                                      </p:cBhvr>
                                      <p:to>
                                        <p:strVal val="visible"/>
                                      </p:to>
                                    </p:set>
                                  </p:childTnLst>
                                </p:cTn>
                              </p:par>
                            </p:childTnLst>
                          </p:cTn>
                        </p:par>
                        <p:par>
                          <p:cTn id="60" fill="hold">
                            <p:stCondLst>
                              <p:cond delay="8750"/>
                            </p:stCondLst>
                            <p:childTnLst>
                              <p:par>
                                <p:cTn id="61" presetID="1" presetClass="entr" presetSubtype="0" fill="hold" nodeType="afterEffect">
                                  <p:stCondLst>
                                    <p:cond delay="250"/>
                                  </p:stCondLst>
                                  <p:childTnLst>
                                    <p:set>
                                      <p:cBhvr>
                                        <p:cTn id="62" dur="1" fill="hold">
                                          <p:stCondLst>
                                            <p:cond delay="249"/>
                                          </p:stCondLst>
                                        </p:cTn>
                                        <p:tgtEl>
                                          <p:spTgt spid="60"/>
                                        </p:tgtEl>
                                        <p:attrNameLst>
                                          <p:attrName>style.visibility</p:attrName>
                                        </p:attrNameLst>
                                      </p:cBhvr>
                                      <p:to>
                                        <p:strVal val="visible"/>
                                      </p:to>
                                    </p:set>
                                  </p:childTnLst>
                                </p:cTn>
                              </p:par>
                              <p:par>
                                <p:cTn id="63" presetID="1" presetClass="entr" presetSubtype="0" fill="hold" nodeType="withEffect">
                                  <p:stCondLst>
                                    <p:cond delay="250"/>
                                  </p:stCondLst>
                                  <p:childTnLst>
                                    <p:set>
                                      <p:cBhvr>
                                        <p:cTn id="64" dur="1" fill="hold">
                                          <p:stCondLst>
                                            <p:cond delay="249"/>
                                          </p:stCondLst>
                                        </p:cTn>
                                        <p:tgtEl>
                                          <p:spTgt spid="62"/>
                                        </p:tgtEl>
                                        <p:attrNameLst>
                                          <p:attrName>style.visibility</p:attrName>
                                        </p:attrNameLst>
                                      </p:cBhvr>
                                      <p:to>
                                        <p:strVal val="visible"/>
                                      </p:to>
                                    </p:set>
                                  </p:childTnLst>
                                </p:cTn>
                              </p:par>
                            </p:childTnLst>
                          </p:cTn>
                        </p:par>
                        <p:par>
                          <p:cTn id="65" fill="hold">
                            <p:stCondLst>
                              <p:cond delay="9250"/>
                            </p:stCondLst>
                            <p:childTnLst>
                              <p:par>
                                <p:cTn id="66" presetID="1" presetClass="entr" presetSubtype="0" fill="hold" grpId="0" nodeType="afterEffect">
                                  <p:stCondLst>
                                    <p:cond delay="250"/>
                                  </p:stCondLst>
                                  <p:childTnLst>
                                    <p:set>
                                      <p:cBhvr>
                                        <p:cTn id="67" dur="1" fill="hold">
                                          <p:stCondLst>
                                            <p:cond delay="249"/>
                                          </p:stCondLst>
                                        </p:cTn>
                                        <p:tgtEl>
                                          <p:spTgt spid="64"/>
                                        </p:tgtEl>
                                        <p:attrNameLst>
                                          <p:attrName>style.visibility</p:attrName>
                                        </p:attrNameLst>
                                      </p:cBhvr>
                                      <p:to>
                                        <p:strVal val="visible"/>
                                      </p:to>
                                    </p:set>
                                  </p:childTnLst>
                                </p:cTn>
                              </p:par>
                            </p:childTnLst>
                          </p:cTn>
                        </p:par>
                        <p:par>
                          <p:cTn id="68" fill="hold">
                            <p:stCondLst>
                              <p:cond delay="9750"/>
                            </p:stCondLst>
                            <p:childTnLst>
                              <p:par>
                                <p:cTn id="69" presetID="1" presetClass="entr" presetSubtype="0" fill="hold" grpId="0" nodeType="afterEffect">
                                  <p:stCondLst>
                                    <p:cond delay="250"/>
                                  </p:stCondLst>
                                  <p:childTnLst>
                                    <p:set>
                                      <p:cBhvr>
                                        <p:cTn id="70" dur="1" fill="hold">
                                          <p:stCondLst>
                                            <p:cond delay="249"/>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Superheterodyne</a:t>
            </a:r>
            <a:r>
              <a:rPr lang="en-US" dirty="0" smtClean="0"/>
              <a:t> Receiver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1600200"/>
            <a:ext cx="6705600" cy="4731557"/>
          </a:xfrm>
        </p:spPr>
      </p:pic>
    </p:spTree>
    <p:extLst>
      <p:ext uri="{BB962C8B-B14F-4D97-AF65-F5344CB8AC3E}">
        <p14:creationId xmlns:p14="http://schemas.microsoft.com/office/powerpoint/2010/main" val="4238210307"/>
      </p:ext>
    </p:extLst>
  </p:cSld>
  <p:clrMapOvr>
    <a:masterClrMapping/>
  </p:clrMapOvr>
  <p:transition spd="med">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Superheterodyne</a:t>
            </a:r>
            <a:r>
              <a:rPr lang="en-US" dirty="0" smtClean="0"/>
              <a:t> Receiver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800" y="1600200"/>
            <a:ext cx="6019800" cy="4547566"/>
          </a:xfrm>
        </p:spPr>
      </p:pic>
    </p:spTree>
    <p:extLst>
      <p:ext uri="{BB962C8B-B14F-4D97-AF65-F5344CB8AC3E}">
        <p14:creationId xmlns:p14="http://schemas.microsoft.com/office/powerpoint/2010/main" val="102377396"/>
      </p:ext>
    </p:extLst>
  </p:cSld>
  <p:clrMapOvr>
    <a:masterClrMapping/>
  </p:clrMapOvr>
  <p:transition spd="med">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Conversion Receiver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1600" y="1447800"/>
            <a:ext cx="5800725" cy="2343150"/>
          </a:xfrm>
        </p:spPr>
      </p:pic>
      <p:sp>
        <p:nvSpPr>
          <p:cNvPr id="5" name="TextBox 4"/>
          <p:cNvSpPr txBox="1"/>
          <p:nvPr/>
        </p:nvSpPr>
        <p:spPr>
          <a:xfrm>
            <a:off x="925286" y="4495800"/>
            <a:ext cx="76200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Basic Principles</a:t>
            </a:r>
          </a:p>
          <a:p>
            <a:pPr marL="742950" lvl="1" indent="-285750">
              <a:buFont typeface="Arial" panose="020B0604020202020204" pitchFamily="34" charset="0"/>
              <a:buChar char="•"/>
            </a:pPr>
            <a:r>
              <a:rPr lang="en-US" dirty="0" smtClean="0"/>
              <a:t>RF carrier frequency and LO frequency are the same or nearly so</a:t>
            </a:r>
          </a:p>
          <a:p>
            <a:pPr marL="742950" lvl="1" indent="-285750">
              <a:buFont typeface="Arial" panose="020B0604020202020204" pitchFamily="34" charset="0"/>
              <a:buChar char="•"/>
            </a:pPr>
            <a:r>
              <a:rPr lang="en-US" dirty="0" smtClean="0"/>
              <a:t>Mixer produces baseband directly without IF conversion</a:t>
            </a:r>
            <a:endParaRPr lang="en-US" dirty="0"/>
          </a:p>
        </p:txBody>
      </p:sp>
      <p:sp>
        <p:nvSpPr>
          <p:cNvPr id="6" name="TextBox 5"/>
          <p:cNvSpPr txBox="1"/>
          <p:nvPr/>
        </p:nvSpPr>
        <p:spPr>
          <a:xfrm>
            <a:off x="914400" y="3657600"/>
            <a:ext cx="7543800" cy="646331"/>
          </a:xfrm>
          <a:prstGeom prst="rect">
            <a:avLst/>
          </a:prstGeom>
          <a:noFill/>
        </p:spPr>
        <p:txBody>
          <a:bodyPr wrap="square" rtlCol="0">
            <a:spAutoFit/>
          </a:bodyPr>
          <a:lstStyle/>
          <a:p>
            <a:r>
              <a:rPr lang="en-US" dirty="0" smtClean="0"/>
              <a:t>A simpler design in an effort to simplify the circuit complexity of the </a:t>
            </a:r>
            <a:r>
              <a:rPr lang="en-US" dirty="0" err="1" smtClean="0"/>
              <a:t>superheterodyne</a:t>
            </a:r>
            <a:r>
              <a:rPr lang="en-US" dirty="0" smtClean="0"/>
              <a:t> receiver</a:t>
            </a:r>
            <a:endParaRPr lang="en-US" dirty="0"/>
          </a:p>
        </p:txBody>
      </p:sp>
    </p:spTree>
    <p:extLst>
      <p:ext uri="{BB962C8B-B14F-4D97-AF65-F5344CB8AC3E}">
        <p14:creationId xmlns:p14="http://schemas.microsoft.com/office/powerpoint/2010/main" val="3842180454"/>
      </p:ext>
    </p:extLst>
  </p:cSld>
  <p:clrMapOvr>
    <a:masterClrMapping/>
  </p:clrMapOvr>
  <p:transition spd="med">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Conversion Receiver</a:t>
            </a:r>
            <a:endParaRPr lang="en-US" dirty="0"/>
          </a:p>
        </p:txBody>
      </p:sp>
      <p:sp>
        <p:nvSpPr>
          <p:cNvPr id="4" name="TextBox 3"/>
          <p:cNvSpPr txBox="1"/>
          <p:nvPr/>
        </p:nvSpPr>
        <p:spPr>
          <a:xfrm>
            <a:off x="838200" y="1524000"/>
            <a:ext cx="7620000" cy="498598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Advantages</a:t>
            </a:r>
          </a:p>
          <a:p>
            <a:pPr marL="742950" lvl="1" indent="-285750">
              <a:buFont typeface="Arial" panose="020B0604020202020204" pitchFamily="34" charset="0"/>
              <a:buChar char="•"/>
            </a:pPr>
            <a:r>
              <a:rPr lang="en-US" dirty="0" smtClean="0"/>
              <a:t>Decreased circuit complexity which translates to decreased noise</a:t>
            </a:r>
          </a:p>
          <a:p>
            <a:pPr marL="742950" lvl="1" indent="-285750">
              <a:buFont typeface="Arial" panose="020B0604020202020204" pitchFamily="34" charset="0"/>
              <a:buChar char="•"/>
            </a:pPr>
            <a:r>
              <a:rPr lang="en-US" dirty="0" smtClean="0"/>
              <a:t>No image frequencies are produced -&gt; no “birdies”</a:t>
            </a:r>
          </a:p>
          <a:p>
            <a:pPr marL="742950" lvl="1" indent="-285750">
              <a:buFont typeface="Arial" panose="020B0604020202020204" pitchFamily="34" charset="0"/>
              <a:buChar char="•"/>
            </a:pPr>
            <a:r>
              <a:rPr lang="en-US" dirty="0" smtClean="0"/>
              <a:t>Good for CW as the LO works as a BFO</a:t>
            </a:r>
          </a:p>
          <a:p>
            <a:pPr marL="1200150" lvl="2" indent="-285750">
              <a:buFont typeface="Arial" panose="020B0604020202020204" pitchFamily="34" charset="0"/>
              <a:buChar char="•"/>
            </a:pPr>
            <a:r>
              <a:rPr lang="en-US" dirty="0" smtClean="0"/>
              <a:t>A RF-LO difference of 750 Hz would give a nice CW tone</a:t>
            </a:r>
          </a:p>
          <a:p>
            <a:pPr marL="742950" lvl="1" indent="-285750">
              <a:buFont typeface="Arial" panose="020B0604020202020204" pitchFamily="34" charset="0"/>
              <a:buChar char="•"/>
            </a:pPr>
            <a:r>
              <a:rPr lang="en-US" dirty="0" smtClean="0"/>
              <a:t>Can “zero beat” (RF=LO) for suppressing AM carrier and select upper or lower sideband</a:t>
            </a:r>
          </a:p>
          <a:p>
            <a:pPr marL="285750" indent="-285750">
              <a:buFont typeface="Arial" panose="020B0604020202020204" pitchFamily="34" charset="0"/>
              <a:buChar char="•"/>
            </a:pPr>
            <a:r>
              <a:rPr lang="en-US" sz="2400" dirty="0" smtClean="0"/>
              <a:t>Disadvantages</a:t>
            </a:r>
          </a:p>
          <a:p>
            <a:pPr marL="742950" lvl="1" indent="-285750">
              <a:buFont typeface="Arial" panose="020B0604020202020204" pitchFamily="34" charset="0"/>
              <a:buChar char="•"/>
            </a:pPr>
            <a:r>
              <a:rPr lang="en-US" dirty="0" smtClean="0"/>
              <a:t>Places extreme demand on both LO and mixer performance</a:t>
            </a:r>
          </a:p>
          <a:p>
            <a:pPr marL="1200150" lvl="2" indent="-285750">
              <a:buFont typeface="Arial" panose="020B0604020202020204" pitchFamily="34" charset="0"/>
              <a:buChar char="•"/>
            </a:pPr>
            <a:r>
              <a:rPr lang="en-US" dirty="0" smtClean="0"/>
              <a:t>Any instabilities degrade performance</a:t>
            </a:r>
          </a:p>
          <a:p>
            <a:pPr marL="742950" lvl="1" indent="-285750">
              <a:buFont typeface="Arial" panose="020B0604020202020204" pitchFamily="34" charset="0"/>
              <a:buChar char="•"/>
            </a:pPr>
            <a:r>
              <a:rPr lang="en-US" dirty="0" smtClean="0"/>
              <a:t>Wandering LO problem – out of focus, blurry sine wave</a:t>
            </a:r>
          </a:p>
          <a:p>
            <a:pPr marL="1200150" lvl="2" indent="-285750">
              <a:buFont typeface="Arial" panose="020B0604020202020204" pitchFamily="34" charset="0"/>
              <a:buChar char="•"/>
            </a:pPr>
            <a:r>
              <a:rPr lang="en-US" dirty="0" smtClean="0"/>
              <a:t>Led to development of the phase lock loop (PLL)</a:t>
            </a:r>
          </a:p>
          <a:p>
            <a:pPr marL="285750" indent="-285750">
              <a:buFont typeface="Arial" panose="020B0604020202020204" pitchFamily="34" charset="0"/>
              <a:buChar char="•"/>
            </a:pPr>
            <a:r>
              <a:rPr lang="en-US" dirty="0" smtClean="0"/>
              <a:t>Newer advances in semiconductor development have made DCR practical in some applications</a:t>
            </a:r>
          </a:p>
          <a:p>
            <a:pPr marL="742950" lvl="1" indent="-285750">
              <a:buFont typeface="Arial" panose="020B0604020202020204" pitchFamily="34" charset="0"/>
              <a:buChar char="•"/>
            </a:pPr>
            <a:r>
              <a:rPr lang="en-US" dirty="0" smtClean="0"/>
              <a:t>Examples : </a:t>
            </a:r>
            <a:r>
              <a:rPr lang="en-US" i="1" dirty="0" smtClean="0"/>
              <a:t>Hold your cell phone up !</a:t>
            </a:r>
          </a:p>
          <a:p>
            <a:pPr marL="1200150" lvl="2" indent="-285750">
              <a:buFont typeface="Arial" panose="020B0604020202020204" pitchFamily="34" charset="0"/>
              <a:buChar char="•"/>
            </a:pPr>
            <a:r>
              <a:rPr lang="en-US" dirty="0" smtClean="0"/>
              <a:t>Actually 4 transceivers – cell, GPS, </a:t>
            </a:r>
            <a:r>
              <a:rPr lang="en-US" dirty="0" err="1" smtClean="0"/>
              <a:t>Wi-fi</a:t>
            </a:r>
            <a:r>
              <a:rPr lang="en-US" dirty="0" smtClean="0"/>
              <a:t>, and Bluetooth</a:t>
            </a:r>
          </a:p>
          <a:p>
            <a:pPr marL="1200150" lvl="2" indent="-285750">
              <a:buFont typeface="Arial" panose="020B0604020202020204" pitchFamily="34" charset="0"/>
              <a:buChar char="•"/>
            </a:pPr>
            <a:r>
              <a:rPr lang="en-US" dirty="0" smtClean="0"/>
              <a:t>Also medical imaging such as magnetic resonance (MRI)</a:t>
            </a:r>
            <a:endParaRPr lang="en-US" dirty="0"/>
          </a:p>
        </p:txBody>
      </p:sp>
    </p:spTree>
    <p:extLst>
      <p:ext uri="{BB962C8B-B14F-4D97-AF65-F5344CB8AC3E}">
        <p14:creationId xmlns:p14="http://schemas.microsoft.com/office/powerpoint/2010/main" val="1729561969"/>
      </p:ext>
    </p:extLst>
  </p:cSld>
  <p:clrMapOvr>
    <a:masterClrMapping/>
  </p:clrMapOvr>
  <p:transition spd="med">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Conversion Receiver</a:t>
            </a:r>
            <a:endParaRPr lang="en-US" dirty="0"/>
          </a:p>
        </p:txBody>
      </p:sp>
      <p:sp>
        <p:nvSpPr>
          <p:cNvPr id="4" name="TextBox 3"/>
          <p:cNvSpPr txBox="1"/>
          <p:nvPr/>
        </p:nvSpPr>
        <p:spPr>
          <a:xfrm>
            <a:off x="838200" y="1676400"/>
            <a:ext cx="74676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When the RF and LO frequencies are equal, the scheme works as a </a:t>
            </a:r>
            <a:r>
              <a:rPr lang="en-US" i="1" dirty="0" smtClean="0"/>
              <a:t>phase detector </a:t>
            </a:r>
          </a:p>
          <a:p>
            <a:pPr marL="285750" indent="-285750">
              <a:buFont typeface="Arial" panose="020B0604020202020204" pitchFamily="34" charset="0"/>
              <a:buChar char="•"/>
            </a:pPr>
            <a:r>
              <a:rPr lang="en-US" dirty="0" smtClean="0"/>
              <a:t>Suppose that the IF in a </a:t>
            </a:r>
            <a:r>
              <a:rPr lang="en-US" dirty="0" err="1" smtClean="0"/>
              <a:t>superhet</a:t>
            </a:r>
            <a:r>
              <a:rPr lang="en-US" dirty="0" smtClean="0"/>
              <a:t> is reduced to 0 Hz</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1876" y="2625130"/>
            <a:ext cx="2905125" cy="1905000"/>
          </a:xfrm>
          <a:prstGeom prst="rect">
            <a:avLst/>
          </a:prstGeom>
        </p:spPr>
      </p:pic>
      <p:sp>
        <p:nvSpPr>
          <p:cNvPr id="6" name="TextBox 5"/>
          <p:cNvSpPr txBox="1"/>
          <p:nvPr/>
        </p:nvSpPr>
        <p:spPr>
          <a:xfrm>
            <a:off x="914400" y="4724400"/>
            <a:ext cx="7467600"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LO will translate the center of the channel to 0 Hz (DC)</a:t>
            </a:r>
          </a:p>
          <a:p>
            <a:pPr marL="285750" indent="-285750">
              <a:buFont typeface="Arial" panose="020B0604020202020204" pitchFamily="34" charset="0"/>
              <a:buChar char="•"/>
            </a:pPr>
            <a:r>
              <a:rPr lang="en-US" dirty="0" smtClean="0"/>
              <a:t>The portion of the channel translated to the negative frequency half- axis becomes the “image” to the other half of the same channel and would be filtered out</a:t>
            </a:r>
          </a:p>
          <a:p>
            <a:pPr marL="285750" indent="-285750">
              <a:buFont typeface="Arial" panose="020B0604020202020204" pitchFamily="34" charset="0"/>
              <a:buChar char="•"/>
            </a:pPr>
            <a:r>
              <a:rPr lang="en-US" dirty="0" smtClean="0"/>
              <a:t>To achieve maximum information, we need both parts of the signal</a:t>
            </a:r>
          </a:p>
          <a:p>
            <a:pPr marL="742950" lvl="1" indent="-285750">
              <a:buFont typeface="Arial" panose="020B0604020202020204" pitchFamily="34" charset="0"/>
              <a:buChar char="•"/>
            </a:pPr>
            <a:r>
              <a:rPr lang="en-US" i="1" dirty="0" smtClean="0"/>
              <a:t>How to do this ??</a:t>
            </a:r>
            <a:endParaRPr lang="en-US" i="1" dirty="0"/>
          </a:p>
        </p:txBody>
      </p:sp>
    </p:spTree>
    <p:extLst>
      <p:ext uri="{BB962C8B-B14F-4D97-AF65-F5344CB8AC3E}">
        <p14:creationId xmlns:p14="http://schemas.microsoft.com/office/powerpoint/2010/main" val="1396206452"/>
      </p:ext>
    </p:extLst>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Regenerative Receiver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90800" y="3581400"/>
            <a:ext cx="4352925" cy="2416624"/>
          </a:xfrm>
        </p:spPr>
      </p:pic>
      <p:sp>
        <p:nvSpPr>
          <p:cNvPr id="5" name="TextBox 4"/>
          <p:cNvSpPr txBox="1"/>
          <p:nvPr/>
        </p:nvSpPr>
        <p:spPr>
          <a:xfrm>
            <a:off x="838200" y="1676400"/>
            <a:ext cx="7315200" cy="2031325"/>
          </a:xfrm>
          <a:prstGeom prst="rect">
            <a:avLst/>
          </a:prstGeom>
          <a:noFill/>
        </p:spPr>
        <p:txBody>
          <a:bodyPr wrap="square" rtlCol="0">
            <a:spAutoFit/>
          </a:bodyPr>
          <a:lstStyle/>
          <a:p>
            <a:r>
              <a:rPr lang="en-US" dirty="0" smtClean="0"/>
              <a:t>Uses positive feedback</a:t>
            </a:r>
          </a:p>
          <a:p>
            <a:pPr marL="285750" indent="-285750">
              <a:buFont typeface="Arial" panose="020B0604020202020204" pitchFamily="34" charset="0"/>
              <a:buChar char="•"/>
            </a:pPr>
            <a:r>
              <a:rPr lang="en-US" dirty="0" smtClean="0"/>
              <a:t>Increases gain but also the Q factor of the tuned circuit</a:t>
            </a:r>
          </a:p>
          <a:p>
            <a:pPr marL="285750" indent="-285750">
              <a:buFont typeface="Arial" panose="020B0604020202020204" pitchFamily="34" charset="0"/>
              <a:buChar char="•"/>
            </a:pPr>
            <a:r>
              <a:rPr lang="en-US" dirty="0" smtClean="0"/>
              <a:t>This decreases bandwidth which increases selectivity</a:t>
            </a:r>
            <a:br>
              <a:rPr lang="en-US" dirty="0" smtClean="0"/>
            </a:br>
            <a:endParaRPr lang="en-US" dirty="0" smtClean="0"/>
          </a:p>
          <a:p>
            <a:r>
              <a:rPr lang="en-US" dirty="0" smtClean="0"/>
              <a:t>Made to oscillate for CW</a:t>
            </a:r>
          </a:p>
          <a:p>
            <a:pPr marL="285750" indent="-285750">
              <a:buFont typeface="Arial" panose="020B0604020202020204" pitchFamily="34" charset="0"/>
              <a:buChar char="•"/>
            </a:pPr>
            <a:r>
              <a:rPr lang="en-US" dirty="0" smtClean="0"/>
              <a:t>A single tube acted as both BFO and detector</a:t>
            </a:r>
          </a:p>
          <a:p>
            <a:pPr marL="285750" indent="-285750">
              <a:buFont typeface="Arial" panose="020B0604020202020204" pitchFamily="34" charset="0"/>
              <a:buChar char="•"/>
            </a:pPr>
            <a:r>
              <a:rPr lang="en-US" dirty="0" smtClean="0"/>
              <a:t>“Autodyne”</a:t>
            </a:r>
            <a:endParaRPr lang="en-US" dirty="0"/>
          </a:p>
        </p:txBody>
      </p:sp>
    </p:spTree>
    <p:extLst>
      <p:ext uri="{BB962C8B-B14F-4D97-AF65-F5344CB8AC3E}">
        <p14:creationId xmlns:p14="http://schemas.microsoft.com/office/powerpoint/2010/main" val="395967671"/>
      </p:ext>
    </p:extLst>
  </p:cSld>
  <p:clrMapOvr>
    <a:masterClrMapping/>
  </p:clrMapOvr>
  <p:transition spd="med">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Quadrature </a:t>
            </a:r>
            <a:r>
              <a:rPr lang="en-US" dirty="0" err="1" smtClean="0"/>
              <a:t>Downconversion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362200"/>
            <a:ext cx="4769746" cy="2927108"/>
          </a:xfrm>
          <a:prstGeom prst="rect">
            <a:avLst/>
          </a:prstGeom>
        </p:spPr>
      </p:pic>
      <p:sp>
        <p:nvSpPr>
          <p:cNvPr id="5" name="TextBox 4"/>
          <p:cNvSpPr txBox="1"/>
          <p:nvPr/>
        </p:nvSpPr>
        <p:spPr>
          <a:xfrm>
            <a:off x="990600" y="1752600"/>
            <a:ext cx="3581400" cy="381000"/>
          </a:xfrm>
          <a:prstGeom prst="rect">
            <a:avLst/>
          </a:prstGeom>
          <a:noFill/>
        </p:spPr>
        <p:txBody>
          <a:bodyPr wrap="square" rtlCol="0">
            <a:spAutoFit/>
          </a:bodyPr>
          <a:lstStyle/>
          <a:p>
            <a:r>
              <a:rPr lang="en-US" dirty="0" smtClean="0"/>
              <a:t>Components of a sine wave</a:t>
            </a:r>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6019800" y="2514600"/>
                <a:ext cx="2667000" cy="1569660"/>
              </a:xfrm>
              <a:prstGeom prst="rect">
                <a:avLst/>
              </a:prstGeom>
              <a:noFill/>
            </p:spPr>
            <p:txBody>
              <a:bodyPr wrap="square" rtlCol="0">
                <a:spAutoFit/>
              </a:bodyPr>
              <a:lstStyle/>
              <a:p>
                <a:r>
                  <a:rPr lang="en-US" sz="1600" dirty="0" smtClean="0"/>
                  <a:t>V(t) = A * sin (2</a:t>
                </a:r>
                <a14:m>
                  <m:oMath xmlns:m="http://schemas.openxmlformats.org/officeDocument/2006/math">
                    <m:r>
                      <a:rPr lang="en-US" sz="1600" i="1" smtClean="0">
                        <a:latin typeface="Cambria Math"/>
                        <a:ea typeface="Cambria Math"/>
                      </a:rPr>
                      <m:t>𝜋</m:t>
                    </m:r>
                    <m:r>
                      <a:rPr lang="en-US" sz="1600" b="0" i="1" smtClean="0">
                        <a:latin typeface="Cambria Math"/>
                        <a:ea typeface="Cambria Math"/>
                      </a:rPr>
                      <m:t>𝑓𝑡</m:t>
                    </m:r>
                    <m:r>
                      <a:rPr lang="en-US" sz="1600" b="0" i="1" smtClean="0">
                        <a:latin typeface="Cambria Math"/>
                        <a:ea typeface="Cambria Math"/>
                      </a:rPr>
                      <m:t>+ </m:t>
                    </m:r>
                    <m:r>
                      <a:rPr lang="en-US" sz="1600" b="0" i="1" smtClean="0">
                        <a:latin typeface="Cambria Math"/>
                        <a:ea typeface="Cambria Math"/>
                      </a:rPr>
                      <m:t>𝜑</m:t>
                    </m:r>
                    <m:r>
                      <a:rPr lang="en-US" sz="1600" b="0" i="1" smtClean="0">
                        <a:latin typeface="Cambria Math"/>
                        <a:ea typeface="Cambria Math"/>
                      </a:rPr>
                      <m:t>)</m:t>
                    </m:r>
                  </m:oMath>
                </a14:m>
                <a:endParaRPr lang="en-US" sz="1600" dirty="0" smtClean="0"/>
              </a:p>
              <a:p>
                <a:endParaRPr lang="en-US" sz="1600" dirty="0"/>
              </a:p>
              <a:p>
                <a:r>
                  <a:rPr lang="en-US" sz="1600" dirty="0" smtClean="0"/>
                  <a:t>	A = peak voltage</a:t>
                </a:r>
              </a:p>
              <a:p>
                <a:r>
                  <a:rPr lang="en-US" sz="1600" dirty="0"/>
                  <a:t>	</a:t>
                </a:r>
                <a14:m>
                  <m:oMath xmlns:m="http://schemas.openxmlformats.org/officeDocument/2006/math">
                    <m:r>
                      <a:rPr lang="en-US" sz="1600" b="0" i="1" smtClean="0">
                        <a:latin typeface="Cambria Math"/>
                      </a:rPr>
                      <m:t>𝑓</m:t>
                    </m:r>
                  </m:oMath>
                </a14:m>
                <a:r>
                  <a:rPr lang="en-US" sz="1600" dirty="0" smtClean="0"/>
                  <a:t> = frequency</a:t>
                </a:r>
              </a:p>
              <a:p>
                <a:r>
                  <a:rPr lang="en-US" sz="1600" dirty="0"/>
                  <a:t>	</a:t>
                </a:r>
                <a14:m>
                  <m:oMath xmlns:m="http://schemas.openxmlformats.org/officeDocument/2006/math">
                    <m:r>
                      <a:rPr lang="en-US" sz="1600" b="0" i="1" smtClean="0">
                        <a:latin typeface="Cambria Math"/>
                      </a:rPr>
                      <m:t>𝑡</m:t>
                    </m:r>
                  </m:oMath>
                </a14:m>
                <a:r>
                  <a:rPr lang="en-US" sz="1600" dirty="0" smtClean="0"/>
                  <a:t> = time</a:t>
                </a:r>
              </a:p>
              <a:p>
                <a:r>
                  <a:rPr lang="en-US" sz="1600" dirty="0"/>
                  <a:t>	</a:t>
                </a:r>
                <a14:m>
                  <m:oMath xmlns:m="http://schemas.openxmlformats.org/officeDocument/2006/math">
                    <m:r>
                      <a:rPr lang="en-US" sz="1600" i="1" smtClean="0">
                        <a:latin typeface="Cambria Math"/>
                        <a:ea typeface="Cambria Math"/>
                      </a:rPr>
                      <m:t>𝜑</m:t>
                    </m:r>
                  </m:oMath>
                </a14:m>
                <a:r>
                  <a:rPr lang="en-US" sz="1600" dirty="0" smtClean="0"/>
                  <a:t> = phase shift</a:t>
                </a:r>
                <a:endParaRPr lang="en-US"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6019800" y="2514600"/>
                <a:ext cx="2667000" cy="1569660"/>
              </a:xfrm>
              <a:prstGeom prst="rect">
                <a:avLst/>
              </a:prstGeom>
              <a:blipFill rotWithShape="1">
                <a:blip r:embed="rId4"/>
                <a:stretch>
                  <a:fillRect l="-1373" t="-1167" b="-3891"/>
                </a:stretch>
              </a:blipFill>
            </p:spPr>
            <p:txBody>
              <a:bodyPr/>
              <a:lstStyle/>
              <a:p>
                <a:r>
                  <a:rPr lang="en-US">
                    <a:noFill/>
                  </a:rPr>
                  <a:t> </a:t>
                </a:r>
              </a:p>
            </p:txBody>
          </p:sp>
        </mc:Fallback>
      </mc:AlternateContent>
      <p:cxnSp>
        <p:nvCxnSpPr>
          <p:cNvPr id="8" name="Straight Arrow Connector 7"/>
          <p:cNvCxnSpPr/>
          <p:nvPr/>
        </p:nvCxnSpPr>
        <p:spPr bwMode="auto">
          <a:xfrm>
            <a:off x="4114800" y="2667000"/>
            <a:ext cx="0" cy="838200"/>
          </a:xfrm>
          <a:prstGeom prst="straightConnector1">
            <a:avLst/>
          </a:prstGeom>
          <a:solidFill>
            <a:schemeClr val="accent1"/>
          </a:solidFill>
          <a:ln w="19050" cap="flat" cmpd="sng" algn="ctr">
            <a:solidFill>
              <a:schemeClr val="tx2">
                <a:lumMod val="60000"/>
                <a:lumOff val="40000"/>
              </a:schemeClr>
            </a:solidFill>
            <a:prstDash val="solid"/>
            <a:round/>
            <a:headEnd type="arrow"/>
            <a:tailEnd type="arrow"/>
          </a:ln>
          <a:effectLst/>
        </p:spPr>
      </p:cxnSp>
      <p:sp>
        <p:nvSpPr>
          <p:cNvPr id="9" name="TextBox 8"/>
          <p:cNvSpPr txBox="1"/>
          <p:nvPr/>
        </p:nvSpPr>
        <p:spPr>
          <a:xfrm>
            <a:off x="4098471" y="2942042"/>
            <a:ext cx="228600" cy="369332"/>
          </a:xfrm>
          <a:prstGeom prst="rect">
            <a:avLst/>
          </a:prstGeom>
          <a:noFill/>
        </p:spPr>
        <p:txBody>
          <a:bodyPr wrap="square" rtlCol="0">
            <a:spAutoFit/>
          </a:bodyPr>
          <a:lstStyle/>
          <a:p>
            <a:r>
              <a:rPr lang="en-US" dirty="0" smtClean="0">
                <a:solidFill>
                  <a:schemeClr val="tx2">
                    <a:lumMod val="60000"/>
                    <a:lumOff val="40000"/>
                  </a:schemeClr>
                </a:solidFill>
              </a:rPr>
              <a:t>A</a:t>
            </a:r>
            <a:endParaRPr lang="en-US" dirty="0">
              <a:solidFill>
                <a:schemeClr val="tx2">
                  <a:lumMod val="60000"/>
                  <a:lumOff val="40000"/>
                </a:schemeClr>
              </a:solidFill>
            </a:endParaRPr>
          </a:p>
        </p:txBody>
      </p:sp>
      <p:cxnSp>
        <p:nvCxnSpPr>
          <p:cNvPr id="11" name="Straight Arrow Connector 10"/>
          <p:cNvCxnSpPr/>
          <p:nvPr/>
        </p:nvCxnSpPr>
        <p:spPr bwMode="auto">
          <a:xfrm>
            <a:off x="3657600" y="4419600"/>
            <a:ext cx="1905000" cy="0"/>
          </a:xfrm>
          <a:prstGeom prst="straightConnector1">
            <a:avLst/>
          </a:prstGeom>
          <a:solidFill>
            <a:schemeClr val="accent1"/>
          </a:solidFill>
          <a:ln w="19050" cap="flat" cmpd="sng" algn="ctr">
            <a:solidFill>
              <a:schemeClr val="tx2">
                <a:lumMod val="60000"/>
                <a:lumOff val="40000"/>
              </a:schemeClr>
            </a:solidFill>
            <a:prstDash val="solid"/>
            <a:round/>
            <a:headEnd type="arrow"/>
            <a:tailEnd type="arrow"/>
          </a:ln>
          <a:effectLst/>
        </p:spPr>
      </p:cxnSp>
      <mc:AlternateContent xmlns:mc="http://schemas.openxmlformats.org/markup-compatibility/2006" xmlns:a14="http://schemas.microsoft.com/office/drawing/2010/main">
        <mc:Choice Requires="a14">
          <p:sp>
            <p:nvSpPr>
              <p:cNvPr id="13" name="TextBox 12"/>
              <p:cNvSpPr txBox="1"/>
              <p:nvPr/>
            </p:nvSpPr>
            <p:spPr>
              <a:xfrm>
                <a:off x="4212771" y="4050268"/>
                <a:ext cx="609600" cy="369332"/>
              </a:xfrm>
              <a:prstGeom prst="rect">
                <a:avLst/>
              </a:prstGeom>
              <a:noFill/>
            </p:spPr>
            <p:txBody>
              <a:bodyPr wrap="square" rtlCol="0">
                <a:spAutoFit/>
              </a:bodyPr>
              <a:lstStyle/>
              <a:p>
                <a:r>
                  <a:rPr lang="en-US" dirty="0" smtClean="0">
                    <a:solidFill>
                      <a:schemeClr val="tx2">
                        <a:lumMod val="60000"/>
                        <a:lumOff val="40000"/>
                      </a:schemeClr>
                    </a:solidFill>
                  </a:rPr>
                  <a:t>1/</a:t>
                </a:r>
                <a14:m>
                  <m:oMath xmlns:m="http://schemas.openxmlformats.org/officeDocument/2006/math">
                    <m:r>
                      <a:rPr lang="en-US" b="0" i="1" smtClean="0">
                        <a:solidFill>
                          <a:schemeClr val="tx2">
                            <a:lumMod val="60000"/>
                            <a:lumOff val="40000"/>
                          </a:schemeClr>
                        </a:solidFill>
                        <a:latin typeface="Cambria Math"/>
                      </a:rPr>
                      <m:t>𝑓</m:t>
                    </m:r>
                  </m:oMath>
                </a14:m>
                <a:endParaRPr lang="en-US" dirty="0">
                  <a:solidFill>
                    <a:schemeClr val="tx2">
                      <a:lumMod val="60000"/>
                      <a:lumOff val="40000"/>
                    </a:schemeClr>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212771" y="4050268"/>
                <a:ext cx="609600" cy="369332"/>
              </a:xfrm>
              <a:prstGeom prst="rect">
                <a:avLst/>
              </a:prstGeom>
              <a:blipFill rotWithShape="1">
                <a:blip r:embed="rId5"/>
                <a:stretch>
                  <a:fillRect l="-8000"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3627825821"/>
      </p:ext>
    </p:extLst>
  </p:cSld>
  <p:clrMapOvr>
    <a:masterClrMapping/>
  </p:clrMapOvr>
  <p:transition spd="med">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Quadrature </a:t>
            </a:r>
            <a:r>
              <a:rPr lang="en-US" dirty="0" err="1"/>
              <a:t>Downconversion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753618"/>
            <a:ext cx="4572000" cy="2133600"/>
          </a:xfrm>
          <a:prstGeom prst="rect">
            <a:avLst/>
          </a:prstGeom>
        </p:spPr>
      </p:pic>
      <p:sp>
        <p:nvSpPr>
          <p:cNvPr id="5" name="TextBox 4"/>
          <p:cNvSpPr txBox="1"/>
          <p:nvPr/>
        </p:nvSpPr>
        <p:spPr>
          <a:xfrm>
            <a:off x="914400" y="1676400"/>
            <a:ext cx="5867400" cy="1077218"/>
          </a:xfrm>
          <a:prstGeom prst="rect">
            <a:avLst/>
          </a:prstGeom>
          <a:noFill/>
        </p:spPr>
        <p:txBody>
          <a:bodyPr wrap="square" rtlCol="0">
            <a:spAutoFit/>
          </a:bodyPr>
          <a:lstStyle/>
          <a:p>
            <a:r>
              <a:rPr lang="en-US" sz="1600" dirty="0" smtClean="0"/>
              <a:t>Quadrature Signals</a:t>
            </a:r>
          </a:p>
          <a:p>
            <a:pPr marL="285750" indent="-285750">
              <a:buFont typeface="Arial" panose="020B0604020202020204" pitchFamily="34" charset="0"/>
              <a:buChar char="•"/>
            </a:pPr>
            <a:r>
              <a:rPr lang="en-US" sz="1600" dirty="0" smtClean="0"/>
              <a:t>Definition : Two signals are said to be in quadrature when they are 90˚ apart in phase (1/4 cycle)</a:t>
            </a:r>
          </a:p>
          <a:p>
            <a:pPr marL="285750" indent="-285750">
              <a:buFont typeface="Arial" panose="020B0604020202020204" pitchFamily="34" charset="0"/>
              <a:buChar char="•"/>
            </a:pPr>
            <a:r>
              <a:rPr lang="en-US" sz="1600" dirty="0" smtClean="0"/>
              <a:t>Example : Cosine and Sine waves are in quadrature</a:t>
            </a:r>
            <a:endParaRPr lang="en-US" sz="1600" dirty="0"/>
          </a:p>
        </p:txBody>
      </p:sp>
      <mc:AlternateContent xmlns:mc="http://schemas.openxmlformats.org/markup-compatibility/2006" xmlns:a14="http://schemas.microsoft.com/office/drawing/2010/main">
        <mc:Choice Requires="a14">
          <p:sp>
            <p:nvSpPr>
              <p:cNvPr id="6" name="TextBox 5"/>
              <p:cNvSpPr txBox="1"/>
              <p:nvPr/>
            </p:nvSpPr>
            <p:spPr>
              <a:xfrm>
                <a:off x="914400" y="4953000"/>
                <a:ext cx="6172200" cy="1323439"/>
              </a:xfrm>
              <a:prstGeom prst="rect">
                <a:avLst/>
              </a:prstGeom>
              <a:noFill/>
            </p:spPr>
            <p:txBody>
              <a:bodyPr wrap="square" rtlCol="0">
                <a:spAutoFit/>
              </a:bodyPr>
              <a:lstStyle/>
              <a:p>
                <a:r>
                  <a:rPr lang="en-US" sz="1600" dirty="0" smtClean="0"/>
                  <a:t>By convention:</a:t>
                </a:r>
              </a:p>
              <a:p>
                <a:pPr marL="285750" indent="-285750">
                  <a:buFont typeface="Arial" panose="020B0604020202020204" pitchFamily="34" charset="0"/>
                  <a:buChar char="•"/>
                </a:pPr>
                <a:r>
                  <a:rPr lang="en-US" sz="1600" dirty="0" smtClean="0"/>
                  <a:t>The amplitude of the “in phase” signal = I</a:t>
                </a:r>
              </a:p>
              <a:p>
                <a:pPr marL="742950" lvl="1" indent="-285750">
                  <a:buFont typeface="Arial" panose="020B0604020202020204" pitchFamily="34" charset="0"/>
                  <a:buChar char="•"/>
                </a:pPr>
                <a:r>
                  <a:rPr lang="en-US" sz="1600" dirty="0" smtClean="0"/>
                  <a:t>I * cos </a:t>
                </a:r>
                <a14:m>
                  <m:oMath xmlns:m="http://schemas.openxmlformats.org/officeDocument/2006/math">
                    <m:r>
                      <a:rPr lang="en-US" sz="1600" b="0" i="1" smtClean="0">
                        <a:latin typeface="Cambria Math"/>
                      </a:rPr>
                      <m:t>(2</m:t>
                    </m:r>
                    <m:r>
                      <a:rPr lang="en-US" sz="1600" b="0" i="1" smtClean="0">
                        <a:latin typeface="Cambria Math"/>
                        <a:ea typeface="Cambria Math"/>
                      </a:rPr>
                      <m:t>𝜋</m:t>
                    </m:r>
                    <m:r>
                      <a:rPr lang="en-US" sz="1600" b="0" i="1" smtClean="0">
                        <a:latin typeface="Cambria Math"/>
                        <a:ea typeface="Cambria Math"/>
                      </a:rPr>
                      <m:t>𝑓𝑡</m:t>
                    </m:r>
                    <m:r>
                      <a:rPr lang="en-US" sz="1600" b="0" i="1" smtClean="0">
                        <a:latin typeface="Cambria Math"/>
                        <a:ea typeface="Cambria Math"/>
                      </a:rPr>
                      <m:t>+ </m:t>
                    </m:r>
                    <m:r>
                      <a:rPr lang="en-US" sz="1600" b="0" i="1" smtClean="0">
                        <a:latin typeface="Cambria Math"/>
                        <a:ea typeface="Cambria Math"/>
                      </a:rPr>
                      <m:t>𝜑</m:t>
                    </m:r>
                    <m:r>
                      <a:rPr lang="en-US" sz="1600" b="0" i="1" smtClean="0">
                        <a:latin typeface="Cambria Math"/>
                        <a:ea typeface="Cambria Math"/>
                      </a:rPr>
                      <m:t>)</m:t>
                    </m:r>
                  </m:oMath>
                </a14:m>
                <a:endParaRPr lang="en-US" sz="1600" dirty="0" smtClean="0"/>
              </a:p>
              <a:p>
                <a:pPr marL="285750" indent="-285750">
                  <a:buFont typeface="Arial" panose="020B0604020202020204" pitchFamily="34" charset="0"/>
                  <a:buChar char="•"/>
                </a:pPr>
                <a:r>
                  <a:rPr lang="en-US" sz="1600" dirty="0" smtClean="0"/>
                  <a:t>The amplitude of the “90˚ shifted” signal = Q</a:t>
                </a:r>
              </a:p>
              <a:p>
                <a:pPr marL="742950" lvl="1" indent="-285750">
                  <a:buFont typeface="Arial" panose="020B0604020202020204" pitchFamily="34" charset="0"/>
                  <a:buChar char="•"/>
                </a:pPr>
                <a:r>
                  <a:rPr lang="en-US" sz="1600" dirty="0" smtClean="0"/>
                  <a:t>Q * sin </a:t>
                </a:r>
                <a14:m>
                  <m:oMath xmlns:m="http://schemas.openxmlformats.org/officeDocument/2006/math">
                    <m:r>
                      <a:rPr lang="en-US" sz="1600" b="0" i="1" smtClean="0">
                        <a:latin typeface="Cambria Math"/>
                      </a:rPr>
                      <m:t>(2</m:t>
                    </m:r>
                    <m:r>
                      <a:rPr lang="en-US" sz="1600" b="0" i="1" smtClean="0">
                        <a:latin typeface="Cambria Math"/>
                        <a:ea typeface="Cambria Math"/>
                      </a:rPr>
                      <m:t>𝜋</m:t>
                    </m:r>
                    <m:r>
                      <a:rPr lang="en-US" sz="1600" b="0" i="1" smtClean="0">
                        <a:latin typeface="Cambria Math"/>
                        <a:ea typeface="Cambria Math"/>
                      </a:rPr>
                      <m:t>𝑓𝑡</m:t>
                    </m:r>
                    <m:r>
                      <a:rPr lang="en-US" sz="1600" b="0" i="1" smtClean="0">
                        <a:latin typeface="Cambria Math"/>
                        <a:ea typeface="Cambria Math"/>
                      </a:rPr>
                      <m:t>+ </m:t>
                    </m:r>
                    <m:r>
                      <a:rPr lang="en-US" sz="1600" b="0" i="1" smtClean="0">
                        <a:latin typeface="Cambria Math"/>
                        <a:ea typeface="Cambria Math"/>
                      </a:rPr>
                      <m:t>𝜑</m:t>
                    </m:r>
                    <m:r>
                      <a:rPr lang="en-US" sz="1600" b="0" i="1" smtClean="0">
                        <a:latin typeface="Cambria Math"/>
                        <a:ea typeface="Cambria Math"/>
                      </a:rPr>
                      <m:t>)</m:t>
                    </m:r>
                  </m:oMath>
                </a14:m>
                <a:endParaRPr lang="en-US" sz="1600" dirty="0" smtClean="0"/>
              </a:p>
            </p:txBody>
          </p:sp>
        </mc:Choice>
        <mc:Fallback xmlns="">
          <p:sp>
            <p:nvSpPr>
              <p:cNvPr id="6" name="TextBox 5"/>
              <p:cNvSpPr txBox="1">
                <a:spLocks noRot="1" noChangeAspect="1" noMove="1" noResize="1" noEditPoints="1" noAdjustHandles="1" noChangeArrowheads="1" noChangeShapeType="1" noTextEdit="1"/>
              </p:cNvSpPr>
              <p:nvPr/>
            </p:nvSpPr>
            <p:spPr>
              <a:xfrm>
                <a:off x="914400" y="4953000"/>
                <a:ext cx="6172200" cy="1323439"/>
              </a:xfrm>
              <a:prstGeom prst="rect">
                <a:avLst/>
              </a:prstGeom>
              <a:blipFill rotWithShape="1">
                <a:blip r:embed="rId4"/>
                <a:stretch>
                  <a:fillRect l="-494" t="-1382" b="-4608"/>
                </a:stretch>
              </a:blipFill>
            </p:spPr>
            <p:txBody>
              <a:bodyPr/>
              <a:lstStyle/>
              <a:p>
                <a:r>
                  <a:rPr lang="en-US">
                    <a:noFill/>
                  </a:rPr>
                  <a:t> </a:t>
                </a:r>
              </a:p>
            </p:txBody>
          </p:sp>
        </mc:Fallback>
      </mc:AlternateContent>
      <p:cxnSp>
        <p:nvCxnSpPr>
          <p:cNvPr id="8" name="Straight Arrow Connector 7"/>
          <p:cNvCxnSpPr/>
          <p:nvPr/>
        </p:nvCxnSpPr>
        <p:spPr bwMode="auto">
          <a:xfrm>
            <a:off x="3352800" y="2819400"/>
            <a:ext cx="0" cy="1001018"/>
          </a:xfrm>
          <a:prstGeom prst="straightConnector1">
            <a:avLst/>
          </a:prstGeom>
          <a:solidFill>
            <a:schemeClr val="accent1"/>
          </a:solidFill>
          <a:ln w="19050" cap="flat" cmpd="sng" algn="ctr">
            <a:solidFill>
              <a:srgbClr val="00B050"/>
            </a:solidFill>
            <a:prstDash val="solid"/>
            <a:round/>
            <a:headEnd type="arrow"/>
            <a:tailEnd type="arrow"/>
          </a:ln>
          <a:effectLst/>
        </p:spPr>
      </p:cxnSp>
      <p:cxnSp>
        <p:nvCxnSpPr>
          <p:cNvPr id="11" name="Straight Arrow Connector 10"/>
          <p:cNvCxnSpPr/>
          <p:nvPr/>
        </p:nvCxnSpPr>
        <p:spPr bwMode="auto">
          <a:xfrm>
            <a:off x="3886200" y="2819400"/>
            <a:ext cx="0" cy="1001018"/>
          </a:xfrm>
          <a:prstGeom prst="straightConnector1">
            <a:avLst/>
          </a:prstGeom>
          <a:solidFill>
            <a:schemeClr val="accent1"/>
          </a:solidFill>
          <a:ln w="19050" cap="flat" cmpd="sng" algn="ctr">
            <a:solidFill>
              <a:srgbClr val="00B050"/>
            </a:solidFill>
            <a:prstDash val="solid"/>
            <a:round/>
            <a:headEnd type="arrow"/>
            <a:tailEnd type="arrow"/>
          </a:ln>
          <a:effectLst/>
        </p:spPr>
      </p:cxnSp>
      <p:sp>
        <p:nvSpPr>
          <p:cNvPr id="12" name="TextBox 11"/>
          <p:cNvSpPr txBox="1"/>
          <p:nvPr/>
        </p:nvSpPr>
        <p:spPr>
          <a:xfrm>
            <a:off x="3124200" y="3138872"/>
            <a:ext cx="228600" cy="369332"/>
          </a:xfrm>
          <a:prstGeom prst="rect">
            <a:avLst/>
          </a:prstGeom>
          <a:noFill/>
        </p:spPr>
        <p:txBody>
          <a:bodyPr wrap="square" rtlCol="0">
            <a:spAutoFit/>
          </a:bodyPr>
          <a:lstStyle/>
          <a:p>
            <a:r>
              <a:rPr lang="en-US" dirty="0" smtClean="0">
                <a:solidFill>
                  <a:srgbClr val="00B050"/>
                </a:solidFill>
              </a:rPr>
              <a:t>I</a:t>
            </a:r>
            <a:endParaRPr lang="en-US" dirty="0">
              <a:solidFill>
                <a:srgbClr val="00B050"/>
              </a:solidFill>
            </a:endParaRPr>
          </a:p>
        </p:txBody>
      </p:sp>
      <p:sp>
        <p:nvSpPr>
          <p:cNvPr id="13" name="TextBox 12"/>
          <p:cNvSpPr txBox="1"/>
          <p:nvPr/>
        </p:nvSpPr>
        <p:spPr>
          <a:xfrm>
            <a:off x="3921579" y="3135243"/>
            <a:ext cx="114300" cy="369332"/>
          </a:xfrm>
          <a:prstGeom prst="rect">
            <a:avLst/>
          </a:prstGeom>
          <a:noFill/>
        </p:spPr>
        <p:txBody>
          <a:bodyPr wrap="square" rtlCol="0">
            <a:spAutoFit/>
          </a:bodyPr>
          <a:lstStyle/>
          <a:p>
            <a:r>
              <a:rPr lang="en-US" dirty="0" smtClean="0">
                <a:solidFill>
                  <a:srgbClr val="00B050"/>
                </a:solidFill>
              </a:rPr>
              <a:t>Q</a:t>
            </a:r>
            <a:endParaRPr lang="en-US" dirty="0">
              <a:solidFill>
                <a:srgbClr val="00B050"/>
              </a:solidFill>
            </a:endParaRPr>
          </a:p>
        </p:txBody>
      </p:sp>
    </p:spTree>
    <p:extLst>
      <p:ext uri="{BB962C8B-B14F-4D97-AF65-F5344CB8AC3E}">
        <p14:creationId xmlns:p14="http://schemas.microsoft.com/office/powerpoint/2010/main" val="1339622467"/>
      </p:ext>
    </p:extLst>
  </p:cSld>
  <p:clrMapOvr>
    <a:masterClrMapping/>
  </p:clrMapOvr>
  <p:transition spd="med">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Quadrature </a:t>
            </a:r>
            <a:r>
              <a:rPr lang="en-US" dirty="0" err="1"/>
              <a:t>Downconversion</a:t>
            </a:r>
            <a:endParaRPr lang="en-US"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45000"/>
                    </a14:imgEffect>
                    <a14:imgEffect>
                      <a14:brightnessContrast contrast="-3000"/>
                    </a14:imgEffect>
                  </a14:imgLayer>
                </a14:imgProps>
              </a:ext>
              <a:ext uri="{28A0092B-C50C-407E-A947-70E740481C1C}">
                <a14:useLocalDpi xmlns:a14="http://schemas.microsoft.com/office/drawing/2010/main" val="0"/>
              </a:ext>
            </a:extLst>
          </a:blip>
          <a:stretch>
            <a:fillRect/>
          </a:stretch>
        </p:blipFill>
        <p:spPr>
          <a:xfrm>
            <a:off x="3581400" y="2045732"/>
            <a:ext cx="4038600" cy="3043689"/>
          </a:xfrm>
          <a:prstGeom prst="rect">
            <a:avLst/>
          </a:prstGeom>
          <a:scene3d>
            <a:camera prst="orthographicFront">
              <a:rot lat="0" lon="0" rev="42000"/>
            </a:camera>
            <a:lightRig rig="threePt" dir="t"/>
          </a:scene3d>
        </p:spPr>
      </p:pic>
      <p:sp>
        <p:nvSpPr>
          <p:cNvPr id="5" name="TextBox 4"/>
          <p:cNvSpPr txBox="1"/>
          <p:nvPr/>
        </p:nvSpPr>
        <p:spPr>
          <a:xfrm>
            <a:off x="914400" y="1676400"/>
            <a:ext cx="3962400" cy="369332"/>
          </a:xfrm>
          <a:prstGeom prst="rect">
            <a:avLst/>
          </a:prstGeom>
          <a:noFill/>
        </p:spPr>
        <p:txBody>
          <a:bodyPr wrap="square" rtlCol="0">
            <a:spAutoFit/>
          </a:bodyPr>
          <a:lstStyle/>
          <a:p>
            <a:r>
              <a:rPr lang="en-US" dirty="0" smtClean="0"/>
              <a:t>Adding Quadrature Signals</a:t>
            </a:r>
            <a:endParaRPr lang="en-US" dirty="0"/>
          </a:p>
        </p:txBody>
      </p:sp>
      <p:sp>
        <p:nvSpPr>
          <p:cNvPr id="6" name="Oval 5"/>
          <p:cNvSpPr/>
          <p:nvPr/>
        </p:nvSpPr>
        <p:spPr bwMode="auto">
          <a:xfrm>
            <a:off x="1676400" y="3200400"/>
            <a:ext cx="457200" cy="457200"/>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charset="0"/>
            </a:endParaRPr>
          </a:p>
        </p:txBody>
      </p:sp>
      <p:cxnSp>
        <p:nvCxnSpPr>
          <p:cNvPr id="8" name="Straight Arrow Connector 7"/>
          <p:cNvCxnSpPr>
            <a:endCxn id="6" idx="0"/>
          </p:cNvCxnSpPr>
          <p:nvPr/>
        </p:nvCxnSpPr>
        <p:spPr bwMode="auto">
          <a:xfrm>
            <a:off x="1905000" y="2819400"/>
            <a:ext cx="0" cy="381000"/>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cxnSp>
        <p:nvCxnSpPr>
          <p:cNvPr id="10" name="Straight Arrow Connector 9"/>
          <p:cNvCxnSpPr>
            <a:endCxn id="6" idx="4"/>
          </p:cNvCxnSpPr>
          <p:nvPr/>
        </p:nvCxnSpPr>
        <p:spPr bwMode="auto">
          <a:xfrm flipV="1">
            <a:off x="1905000" y="3657600"/>
            <a:ext cx="0" cy="381000"/>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cxnSp>
        <p:nvCxnSpPr>
          <p:cNvPr id="12" name="Straight Arrow Connector 11"/>
          <p:cNvCxnSpPr>
            <a:stCxn id="6" idx="6"/>
          </p:cNvCxnSpPr>
          <p:nvPr/>
        </p:nvCxnSpPr>
        <p:spPr bwMode="auto">
          <a:xfrm>
            <a:off x="2133600" y="3429000"/>
            <a:ext cx="381000" cy="0"/>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sp>
        <p:nvSpPr>
          <p:cNvPr id="14" name="Plus 13"/>
          <p:cNvSpPr/>
          <p:nvPr/>
        </p:nvSpPr>
        <p:spPr bwMode="auto">
          <a:xfrm>
            <a:off x="1752600" y="3273683"/>
            <a:ext cx="304800" cy="310634"/>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charset="0"/>
            </a:endParaRPr>
          </a:p>
        </p:txBody>
      </p:sp>
      <p:sp>
        <p:nvSpPr>
          <p:cNvPr id="15" name="TextBox 14"/>
          <p:cNvSpPr txBox="1"/>
          <p:nvPr/>
        </p:nvSpPr>
        <p:spPr>
          <a:xfrm>
            <a:off x="1447800" y="2540652"/>
            <a:ext cx="914400" cy="307777"/>
          </a:xfrm>
          <a:prstGeom prst="rect">
            <a:avLst/>
          </a:prstGeom>
          <a:noFill/>
        </p:spPr>
        <p:txBody>
          <a:bodyPr wrap="square" rtlCol="0">
            <a:spAutoFit/>
          </a:bodyPr>
          <a:lstStyle/>
          <a:p>
            <a:r>
              <a:rPr lang="en-US" sz="1400" dirty="0" smtClean="0"/>
              <a:t>I * cos ()</a:t>
            </a:r>
            <a:endParaRPr lang="en-US" sz="1400" dirty="0"/>
          </a:p>
        </p:txBody>
      </p:sp>
      <p:sp>
        <p:nvSpPr>
          <p:cNvPr id="16" name="TextBox 15"/>
          <p:cNvSpPr txBox="1"/>
          <p:nvPr/>
        </p:nvSpPr>
        <p:spPr>
          <a:xfrm>
            <a:off x="1447800" y="4038600"/>
            <a:ext cx="990600" cy="307777"/>
          </a:xfrm>
          <a:prstGeom prst="rect">
            <a:avLst/>
          </a:prstGeom>
          <a:noFill/>
        </p:spPr>
        <p:txBody>
          <a:bodyPr wrap="square" rtlCol="0">
            <a:spAutoFit/>
          </a:bodyPr>
          <a:lstStyle/>
          <a:p>
            <a:r>
              <a:rPr lang="en-US" sz="1400" dirty="0" smtClean="0"/>
              <a:t>Q * sin ()</a:t>
            </a:r>
            <a:endParaRPr lang="en-US" sz="1400" dirty="0"/>
          </a:p>
        </p:txBody>
      </p:sp>
      <p:sp>
        <p:nvSpPr>
          <p:cNvPr id="17" name="TextBox 16"/>
          <p:cNvSpPr txBox="1"/>
          <p:nvPr/>
        </p:nvSpPr>
        <p:spPr>
          <a:xfrm>
            <a:off x="2514600" y="3273683"/>
            <a:ext cx="838200" cy="307777"/>
          </a:xfrm>
          <a:prstGeom prst="rect">
            <a:avLst/>
          </a:prstGeom>
          <a:noFill/>
        </p:spPr>
        <p:txBody>
          <a:bodyPr wrap="square" rtlCol="0">
            <a:spAutoFit/>
          </a:bodyPr>
          <a:lstStyle/>
          <a:p>
            <a:r>
              <a:rPr lang="en-US" sz="1400" dirty="0" smtClean="0"/>
              <a:t>Output</a:t>
            </a:r>
            <a:endParaRPr lang="en-US" sz="1400" dirty="0"/>
          </a:p>
        </p:txBody>
      </p:sp>
      <p:sp>
        <p:nvSpPr>
          <p:cNvPr id="18" name="TextBox 17"/>
          <p:cNvSpPr txBox="1"/>
          <p:nvPr/>
        </p:nvSpPr>
        <p:spPr>
          <a:xfrm>
            <a:off x="914400" y="5181600"/>
            <a:ext cx="7239000"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When I and Q vary “identically”, the amplitude of the sum varies</a:t>
            </a:r>
          </a:p>
          <a:p>
            <a:pPr marL="285750" indent="-285750">
              <a:buFont typeface="Arial" panose="020B0604020202020204" pitchFamily="34" charset="0"/>
              <a:buChar char="•"/>
            </a:pPr>
            <a:r>
              <a:rPr lang="en-US" sz="1600" dirty="0" smtClean="0"/>
              <a:t>When I and Q vary differently, the phase (&amp; amplitude) of the sum varies</a:t>
            </a:r>
            <a:endParaRPr lang="en-US" sz="1600" dirty="0"/>
          </a:p>
        </p:txBody>
      </p:sp>
      <p:sp>
        <p:nvSpPr>
          <p:cNvPr id="19" name="TextBox 18"/>
          <p:cNvSpPr txBox="1"/>
          <p:nvPr/>
        </p:nvSpPr>
        <p:spPr>
          <a:xfrm>
            <a:off x="914400" y="5867400"/>
            <a:ext cx="7315200" cy="646331"/>
          </a:xfrm>
          <a:prstGeom prst="rect">
            <a:avLst/>
          </a:prstGeom>
          <a:noFill/>
        </p:spPr>
        <p:txBody>
          <a:bodyPr wrap="square" rtlCol="0">
            <a:spAutoFit/>
          </a:bodyPr>
          <a:lstStyle/>
          <a:p>
            <a:r>
              <a:rPr lang="en-US" dirty="0" smtClean="0"/>
              <a:t>Therefore         I and Q variations over time result in amplitude </a:t>
            </a:r>
            <a:r>
              <a:rPr lang="en-US" b="1" dirty="0" smtClean="0"/>
              <a:t>and</a:t>
            </a:r>
            <a:r>
              <a:rPr lang="en-US" dirty="0" smtClean="0"/>
              <a:t> phase modulation of the sum. (Frequency modulation also) </a:t>
            </a:r>
            <a:endParaRPr lang="en-US" dirty="0"/>
          </a:p>
        </p:txBody>
      </p:sp>
      <p:sp>
        <p:nvSpPr>
          <p:cNvPr id="20" name="Right Arrow 19"/>
          <p:cNvSpPr/>
          <p:nvPr/>
        </p:nvSpPr>
        <p:spPr bwMode="auto">
          <a:xfrm>
            <a:off x="2171700" y="5998029"/>
            <a:ext cx="381000" cy="1905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charset="0"/>
            </a:endParaRPr>
          </a:p>
        </p:txBody>
      </p:sp>
    </p:spTree>
    <p:extLst>
      <p:ext uri="{BB962C8B-B14F-4D97-AF65-F5344CB8AC3E}">
        <p14:creationId xmlns:p14="http://schemas.microsoft.com/office/powerpoint/2010/main" val="1360152868"/>
      </p:ext>
    </p:extLst>
  </p:cSld>
  <p:clrMapOvr>
    <a:masterClrMapping/>
  </p:clrMapOvr>
  <p:transition spd="med">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Quadrature </a:t>
            </a:r>
            <a:r>
              <a:rPr lang="en-US" dirty="0" err="1"/>
              <a:t>Downconversion</a:t>
            </a:r>
            <a:endParaRPr lang="en-US" dirty="0"/>
          </a:p>
        </p:txBody>
      </p:sp>
      <p:sp>
        <p:nvSpPr>
          <p:cNvPr id="4" name="TextBox 3"/>
          <p:cNvSpPr txBox="1"/>
          <p:nvPr/>
        </p:nvSpPr>
        <p:spPr>
          <a:xfrm>
            <a:off x="914400" y="1600200"/>
            <a:ext cx="4800600" cy="381000"/>
          </a:xfrm>
          <a:prstGeom prst="rect">
            <a:avLst/>
          </a:prstGeom>
          <a:noFill/>
        </p:spPr>
        <p:txBody>
          <a:bodyPr wrap="square" rtlCol="0">
            <a:spAutoFit/>
          </a:bodyPr>
          <a:lstStyle/>
          <a:p>
            <a:r>
              <a:rPr lang="en-US" dirty="0" smtClean="0"/>
              <a:t>Implications of IQ signal demodulation</a:t>
            </a:r>
            <a:endParaRPr lang="en-US" dirty="0"/>
          </a:p>
        </p:txBody>
      </p:sp>
      <p:sp>
        <p:nvSpPr>
          <p:cNvPr id="5" name="Oval 4"/>
          <p:cNvSpPr/>
          <p:nvPr/>
        </p:nvSpPr>
        <p:spPr bwMode="auto">
          <a:xfrm>
            <a:off x="5791200" y="2126343"/>
            <a:ext cx="457200" cy="457200"/>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charset="0"/>
            </a:endParaRPr>
          </a:p>
        </p:txBody>
      </p:sp>
      <p:sp>
        <p:nvSpPr>
          <p:cNvPr id="6" name="Oval 5"/>
          <p:cNvSpPr/>
          <p:nvPr/>
        </p:nvSpPr>
        <p:spPr bwMode="auto">
          <a:xfrm>
            <a:off x="5791200" y="3733800"/>
            <a:ext cx="457200" cy="457200"/>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charset="0"/>
            </a:endParaRPr>
          </a:p>
        </p:txBody>
      </p:sp>
      <p:sp>
        <p:nvSpPr>
          <p:cNvPr id="7" name="Oval 6"/>
          <p:cNvSpPr/>
          <p:nvPr/>
        </p:nvSpPr>
        <p:spPr bwMode="auto">
          <a:xfrm>
            <a:off x="4572000" y="2895600"/>
            <a:ext cx="457200" cy="457200"/>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charset="0"/>
            </a:endParaRPr>
          </a:p>
        </p:txBody>
      </p:sp>
      <p:sp>
        <p:nvSpPr>
          <p:cNvPr id="8" name="Oval 7"/>
          <p:cNvSpPr/>
          <p:nvPr/>
        </p:nvSpPr>
        <p:spPr bwMode="auto">
          <a:xfrm>
            <a:off x="5829300" y="2933700"/>
            <a:ext cx="381000" cy="381000"/>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charset="0"/>
            </a:endParaRPr>
          </a:p>
        </p:txBody>
      </p:sp>
      <p:sp>
        <p:nvSpPr>
          <p:cNvPr id="9" name="Plus 8"/>
          <p:cNvSpPr/>
          <p:nvPr/>
        </p:nvSpPr>
        <p:spPr bwMode="auto">
          <a:xfrm>
            <a:off x="4648200" y="2968883"/>
            <a:ext cx="304800" cy="310634"/>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charset="0"/>
            </a:endParaRPr>
          </a:p>
        </p:txBody>
      </p:sp>
      <p:sp>
        <p:nvSpPr>
          <p:cNvPr id="10" name="Multiply 9"/>
          <p:cNvSpPr/>
          <p:nvPr/>
        </p:nvSpPr>
        <p:spPr bwMode="auto">
          <a:xfrm>
            <a:off x="5863771" y="2206171"/>
            <a:ext cx="312057" cy="297543"/>
          </a:xfrm>
          <a:prstGeom prst="mathMultiply">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charset="0"/>
            </a:endParaRPr>
          </a:p>
        </p:txBody>
      </p:sp>
      <p:sp>
        <p:nvSpPr>
          <p:cNvPr id="11" name="Multiply 10"/>
          <p:cNvSpPr/>
          <p:nvPr/>
        </p:nvSpPr>
        <p:spPr bwMode="auto">
          <a:xfrm>
            <a:off x="5863771" y="3813628"/>
            <a:ext cx="312057" cy="297543"/>
          </a:xfrm>
          <a:prstGeom prst="mathMultiply">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charset="0"/>
            </a:endParaRPr>
          </a:p>
        </p:txBody>
      </p:sp>
      <p:sp>
        <p:nvSpPr>
          <p:cNvPr id="12" name="TextBox 11"/>
          <p:cNvSpPr txBox="1"/>
          <p:nvPr/>
        </p:nvSpPr>
        <p:spPr>
          <a:xfrm>
            <a:off x="5829299" y="2985700"/>
            <a:ext cx="381000" cy="276999"/>
          </a:xfrm>
          <a:prstGeom prst="rect">
            <a:avLst/>
          </a:prstGeom>
          <a:noFill/>
        </p:spPr>
        <p:txBody>
          <a:bodyPr wrap="square" rtlCol="0">
            <a:spAutoFit/>
          </a:bodyPr>
          <a:lstStyle/>
          <a:p>
            <a:r>
              <a:rPr lang="en-US" sz="1200" dirty="0" smtClean="0"/>
              <a:t>LO</a:t>
            </a:r>
            <a:endParaRPr lang="en-US" sz="1200" dirty="0"/>
          </a:p>
        </p:txBody>
      </p:sp>
      <p:cxnSp>
        <p:nvCxnSpPr>
          <p:cNvPr id="14" name="Straight Connector 13"/>
          <p:cNvCxnSpPr>
            <a:stCxn id="7" idx="0"/>
          </p:cNvCxnSpPr>
          <p:nvPr/>
        </p:nvCxnSpPr>
        <p:spPr bwMode="auto">
          <a:xfrm flipV="1">
            <a:off x="4800600" y="2354942"/>
            <a:ext cx="0" cy="540658"/>
          </a:xfrm>
          <a:prstGeom prst="line">
            <a:avLst/>
          </a:prstGeom>
          <a:solidFill>
            <a:schemeClr val="accent1"/>
          </a:solidFill>
          <a:ln w="15875" cap="flat" cmpd="sng" algn="ctr">
            <a:solidFill>
              <a:srgbClr val="FFC000"/>
            </a:solidFill>
            <a:prstDash val="solid"/>
            <a:round/>
            <a:headEnd type="none" w="med" len="med"/>
            <a:tailEnd type="none" w="med" len="med"/>
          </a:ln>
          <a:effectLst/>
        </p:spPr>
      </p:cxnSp>
      <p:cxnSp>
        <p:nvCxnSpPr>
          <p:cNvPr id="16" name="Straight Connector 15"/>
          <p:cNvCxnSpPr>
            <a:stCxn id="7" idx="4"/>
          </p:cNvCxnSpPr>
          <p:nvPr/>
        </p:nvCxnSpPr>
        <p:spPr bwMode="auto">
          <a:xfrm>
            <a:off x="4800600" y="3352800"/>
            <a:ext cx="0" cy="609600"/>
          </a:xfrm>
          <a:prstGeom prst="line">
            <a:avLst/>
          </a:prstGeom>
          <a:solidFill>
            <a:schemeClr val="accent1"/>
          </a:solidFill>
          <a:ln w="15875" cap="flat" cmpd="sng" algn="ctr">
            <a:solidFill>
              <a:srgbClr val="FFC000"/>
            </a:solidFill>
            <a:prstDash val="solid"/>
            <a:round/>
            <a:headEnd type="none" w="med" len="med"/>
            <a:tailEnd type="none" w="med" len="med"/>
          </a:ln>
          <a:effectLst/>
        </p:spPr>
      </p:cxnSp>
      <p:cxnSp>
        <p:nvCxnSpPr>
          <p:cNvPr id="18" name="Straight Arrow Connector 17"/>
          <p:cNvCxnSpPr>
            <a:endCxn id="5" idx="2"/>
          </p:cNvCxnSpPr>
          <p:nvPr/>
        </p:nvCxnSpPr>
        <p:spPr bwMode="auto">
          <a:xfrm>
            <a:off x="4800600" y="2354942"/>
            <a:ext cx="990600" cy="1"/>
          </a:xfrm>
          <a:prstGeom prst="straightConnector1">
            <a:avLst/>
          </a:prstGeom>
          <a:solidFill>
            <a:schemeClr val="accent1"/>
          </a:solidFill>
          <a:ln w="15875" cap="flat" cmpd="sng" algn="ctr">
            <a:solidFill>
              <a:srgbClr val="FFC000"/>
            </a:solidFill>
            <a:prstDash val="solid"/>
            <a:round/>
            <a:headEnd type="none" w="med" len="med"/>
            <a:tailEnd type="arrow"/>
          </a:ln>
          <a:effectLst/>
        </p:spPr>
      </p:cxnSp>
      <p:cxnSp>
        <p:nvCxnSpPr>
          <p:cNvPr id="20" name="Straight Arrow Connector 19"/>
          <p:cNvCxnSpPr>
            <a:endCxn id="6" idx="2"/>
          </p:cNvCxnSpPr>
          <p:nvPr/>
        </p:nvCxnSpPr>
        <p:spPr bwMode="auto">
          <a:xfrm>
            <a:off x="4800600" y="3962400"/>
            <a:ext cx="990600" cy="0"/>
          </a:xfrm>
          <a:prstGeom prst="straightConnector1">
            <a:avLst/>
          </a:prstGeom>
          <a:solidFill>
            <a:schemeClr val="accent1"/>
          </a:solidFill>
          <a:ln w="15875" cap="flat" cmpd="sng" algn="ctr">
            <a:solidFill>
              <a:srgbClr val="FFC000"/>
            </a:solidFill>
            <a:prstDash val="solid"/>
            <a:round/>
            <a:headEnd type="none" w="med" len="med"/>
            <a:tailEnd type="arrow"/>
          </a:ln>
          <a:effectLst/>
        </p:spPr>
      </p:cxnSp>
      <p:cxnSp>
        <p:nvCxnSpPr>
          <p:cNvPr id="23" name="Straight Arrow Connector 22"/>
          <p:cNvCxnSpPr>
            <a:stCxn id="8" idx="0"/>
            <a:endCxn id="5" idx="4"/>
          </p:cNvCxnSpPr>
          <p:nvPr/>
        </p:nvCxnSpPr>
        <p:spPr bwMode="auto">
          <a:xfrm flipV="1">
            <a:off x="6019800" y="2583543"/>
            <a:ext cx="0" cy="350157"/>
          </a:xfrm>
          <a:prstGeom prst="straightConnector1">
            <a:avLst/>
          </a:prstGeom>
          <a:solidFill>
            <a:schemeClr val="accent1"/>
          </a:solidFill>
          <a:ln w="15875" cap="flat" cmpd="sng" algn="ctr">
            <a:solidFill>
              <a:srgbClr val="FFC000"/>
            </a:solidFill>
            <a:prstDash val="solid"/>
            <a:round/>
            <a:headEnd type="none" w="med" len="med"/>
            <a:tailEnd type="arrow"/>
          </a:ln>
          <a:effectLst/>
        </p:spPr>
      </p:cxnSp>
      <p:cxnSp>
        <p:nvCxnSpPr>
          <p:cNvPr id="25" name="Straight Arrow Connector 24"/>
          <p:cNvCxnSpPr>
            <a:stCxn id="8" idx="4"/>
            <a:endCxn id="6" idx="0"/>
          </p:cNvCxnSpPr>
          <p:nvPr/>
        </p:nvCxnSpPr>
        <p:spPr bwMode="auto">
          <a:xfrm>
            <a:off x="6019800" y="3314700"/>
            <a:ext cx="0" cy="419100"/>
          </a:xfrm>
          <a:prstGeom prst="straightConnector1">
            <a:avLst/>
          </a:prstGeom>
          <a:solidFill>
            <a:schemeClr val="accent1"/>
          </a:solidFill>
          <a:ln w="15875" cap="flat" cmpd="sng" algn="ctr">
            <a:solidFill>
              <a:srgbClr val="FFC000"/>
            </a:solidFill>
            <a:prstDash val="solid"/>
            <a:round/>
            <a:headEnd type="none" w="med" len="med"/>
            <a:tailEnd type="arrow"/>
          </a:ln>
          <a:effectLst/>
        </p:spPr>
      </p:cxnSp>
      <p:cxnSp>
        <p:nvCxnSpPr>
          <p:cNvPr id="27" name="Straight Arrow Connector 26"/>
          <p:cNvCxnSpPr>
            <a:endCxn id="7" idx="2"/>
          </p:cNvCxnSpPr>
          <p:nvPr/>
        </p:nvCxnSpPr>
        <p:spPr bwMode="auto">
          <a:xfrm>
            <a:off x="3810000" y="3124200"/>
            <a:ext cx="762000" cy="0"/>
          </a:xfrm>
          <a:prstGeom prst="straightConnector1">
            <a:avLst/>
          </a:prstGeom>
          <a:solidFill>
            <a:schemeClr val="accent1"/>
          </a:solidFill>
          <a:ln w="15875" cap="flat" cmpd="sng" algn="ctr">
            <a:solidFill>
              <a:srgbClr val="FFC000"/>
            </a:solidFill>
            <a:prstDash val="solid"/>
            <a:round/>
            <a:headEnd type="none" w="med" len="med"/>
            <a:tailEnd type="arrow"/>
          </a:ln>
          <a:effectLst/>
        </p:spPr>
      </p:cxnSp>
      <p:cxnSp>
        <p:nvCxnSpPr>
          <p:cNvPr id="29" name="Straight Arrow Connector 28"/>
          <p:cNvCxnSpPr>
            <a:stCxn id="5" idx="6"/>
          </p:cNvCxnSpPr>
          <p:nvPr/>
        </p:nvCxnSpPr>
        <p:spPr bwMode="auto">
          <a:xfrm flipV="1">
            <a:off x="6248400" y="2354942"/>
            <a:ext cx="533400" cy="1"/>
          </a:xfrm>
          <a:prstGeom prst="straightConnector1">
            <a:avLst/>
          </a:prstGeom>
          <a:solidFill>
            <a:schemeClr val="accent1"/>
          </a:solidFill>
          <a:ln w="15875" cap="flat" cmpd="sng" algn="ctr">
            <a:solidFill>
              <a:srgbClr val="FFC000"/>
            </a:solidFill>
            <a:prstDash val="solid"/>
            <a:round/>
            <a:headEnd type="none" w="med" len="med"/>
            <a:tailEnd type="arrow"/>
          </a:ln>
          <a:effectLst/>
        </p:spPr>
      </p:cxnSp>
      <p:cxnSp>
        <p:nvCxnSpPr>
          <p:cNvPr id="31" name="Straight Arrow Connector 30"/>
          <p:cNvCxnSpPr>
            <a:stCxn id="6" idx="6"/>
          </p:cNvCxnSpPr>
          <p:nvPr/>
        </p:nvCxnSpPr>
        <p:spPr bwMode="auto">
          <a:xfrm flipV="1">
            <a:off x="6248400" y="3962399"/>
            <a:ext cx="533400" cy="1"/>
          </a:xfrm>
          <a:prstGeom prst="straightConnector1">
            <a:avLst/>
          </a:prstGeom>
          <a:solidFill>
            <a:schemeClr val="accent1"/>
          </a:solidFill>
          <a:ln w="15875" cap="flat" cmpd="sng" algn="ctr">
            <a:solidFill>
              <a:srgbClr val="FFC000"/>
            </a:solidFill>
            <a:prstDash val="solid"/>
            <a:round/>
            <a:headEnd type="none" w="med" len="med"/>
            <a:tailEnd type="arrow"/>
          </a:ln>
          <a:effectLst/>
        </p:spPr>
      </p:cxnSp>
      <p:sp>
        <p:nvSpPr>
          <p:cNvPr id="32" name="TextBox 31"/>
          <p:cNvSpPr txBox="1"/>
          <p:nvPr/>
        </p:nvSpPr>
        <p:spPr>
          <a:xfrm>
            <a:off x="6210299" y="2635836"/>
            <a:ext cx="381000" cy="276999"/>
          </a:xfrm>
          <a:prstGeom prst="rect">
            <a:avLst/>
          </a:prstGeom>
          <a:noFill/>
        </p:spPr>
        <p:txBody>
          <a:bodyPr wrap="square" rtlCol="0">
            <a:spAutoFit/>
          </a:bodyPr>
          <a:lstStyle/>
          <a:p>
            <a:r>
              <a:rPr lang="en-US" sz="1200" dirty="0" smtClean="0"/>
              <a:t>0˚</a:t>
            </a:r>
            <a:endParaRPr lang="en-US" sz="1200" dirty="0"/>
          </a:p>
        </p:txBody>
      </p:sp>
      <p:sp>
        <p:nvSpPr>
          <p:cNvPr id="33" name="TextBox 32"/>
          <p:cNvSpPr txBox="1"/>
          <p:nvPr/>
        </p:nvSpPr>
        <p:spPr>
          <a:xfrm>
            <a:off x="6172199" y="3340100"/>
            <a:ext cx="457200" cy="276999"/>
          </a:xfrm>
          <a:prstGeom prst="rect">
            <a:avLst/>
          </a:prstGeom>
          <a:noFill/>
        </p:spPr>
        <p:txBody>
          <a:bodyPr wrap="square" rtlCol="0">
            <a:spAutoFit/>
          </a:bodyPr>
          <a:lstStyle/>
          <a:p>
            <a:r>
              <a:rPr lang="en-US" sz="1200" dirty="0" smtClean="0"/>
              <a:t>90˚</a:t>
            </a:r>
            <a:endParaRPr lang="en-US" sz="1200" dirty="0"/>
          </a:p>
        </p:txBody>
      </p:sp>
      <p:sp>
        <p:nvSpPr>
          <p:cNvPr id="34" name="TextBox 33"/>
          <p:cNvSpPr txBox="1"/>
          <p:nvPr/>
        </p:nvSpPr>
        <p:spPr>
          <a:xfrm>
            <a:off x="2743200" y="2976504"/>
            <a:ext cx="1143000" cy="276999"/>
          </a:xfrm>
          <a:prstGeom prst="rect">
            <a:avLst/>
          </a:prstGeom>
          <a:noFill/>
        </p:spPr>
        <p:txBody>
          <a:bodyPr wrap="square" rtlCol="0">
            <a:spAutoFit/>
          </a:bodyPr>
          <a:lstStyle/>
          <a:p>
            <a:r>
              <a:rPr lang="en-US" sz="1200" dirty="0" smtClean="0"/>
              <a:t>Any RF signal</a:t>
            </a:r>
            <a:endParaRPr lang="en-US" sz="1200" dirty="0"/>
          </a:p>
        </p:txBody>
      </p:sp>
      <p:sp>
        <p:nvSpPr>
          <p:cNvPr id="35" name="Freeform 34"/>
          <p:cNvSpPr/>
          <p:nvPr/>
        </p:nvSpPr>
        <p:spPr bwMode="auto">
          <a:xfrm>
            <a:off x="6814457" y="2287797"/>
            <a:ext cx="1415143" cy="134291"/>
          </a:xfrm>
          <a:custGeom>
            <a:avLst/>
            <a:gdLst>
              <a:gd name="connsiteX0" fmla="*/ 0 w 1400629"/>
              <a:gd name="connsiteY0" fmla="*/ 37103 h 134291"/>
              <a:gd name="connsiteX1" fmla="*/ 36286 w 1400629"/>
              <a:gd name="connsiteY1" fmla="*/ 22589 h 134291"/>
              <a:gd name="connsiteX2" fmla="*/ 87086 w 1400629"/>
              <a:gd name="connsiteY2" fmla="*/ 37103 h 134291"/>
              <a:gd name="connsiteX3" fmla="*/ 123372 w 1400629"/>
              <a:gd name="connsiteY3" fmla="*/ 44361 h 134291"/>
              <a:gd name="connsiteX4" fmla="*/ 145143 w 1400629"/>
              <a:gd name="connsiteY4" fmla="*/ 58875 h 134291"/>
              <a:gd name="connsiteX5" fmla="*/ 166914 w 1400629"/>
              <a:gd name="connsiteY5" fmla="*/ 66132 h 134291"/>
              <a:gd name="connsiteX6" fmla="*/ 195943 w 1400629"/>
              <a:gd name="connsiteY6" fmla="*/ 109675 h 134291"/>
              <a:gd name="connsiteX7" fmla="*/ 224972 w 1400629"/>
              <a:gd name="connsiteY7" fmla="*/ 102418 h 134291"/>
              <a:gd name="connsiteX8" fmla="*/ 246743 w 1400629"/>
              <a:gd name="connsiteY8" fmla="*/ 87903 h 134291"/>
              <a:gd name="connsiteX9" fmla="*/ 268514 w 1400629"/>
              <a:gd name="connsiteY9" fmla="*/ 80646 h 134291"/>
              <a:gd name="connsiteX10" fmla="*/ 283029 w 1400629"/>
              <a:gd name="connsiteY10" fmla="*/ 66132 h 134291"/>
              <a:gd name="connsiteX11" fmla="*/ 326572 w 1400629"/>
              <a:gd name="connsiteY11" fmla="*/ 51618 h 134291"/>
              <a:gd name="connsiteX12" fmla="*/ 435429 w 1400629"/>
              <a:gd name="connsiteY12" fmla="*/ 58875 h 134291"/>
              <a:gd name="connsiteX13" fmla="*/ 449943 w 1400629"/>
              <a:gd name="connsiteY13" fmla="*/ 80646 h 134291"/>
              <a:gd name="connsiteX14" fmla="*/ 471714 w 1400629"/>
              <a:gd name="connsiteY14" fmla="*/ 51618 h 134291"/>
              <a:gd name="connsiteX15" fmla="*/ 500743 w 1400629"/>
              <a:gd name="connsiteY15" fmla="*/ 818 h 134291"/>
              <a:gd name="connsiteX16" fmla="*/ 522514 w 1400629"/>
              <a:gd name="connsiteY16" fmla="*/ 8075 h 134291"/>
              <a:gd name="connsiteX17" fmla="*/ 537029 w 1400629"/>
              <a:gd name="connsiteY17" fmla="*/ 58875 h 134291"/>
              <a:gd name="connsiteX18" fmla="*/ 544286 w 1400629"/>
              <a:gd name="connsiteY18" fmla="*/ 102418 h 134291"/>
              <a:gd name="connsiteX19" fmla="*/ 595086 w 1400629"/>
              <a:gd name="connsiteY19" fmla="*/ 80646 h 134291"/>
              <a:gd name="connsiteX20" fmla="*/ 616857 w 1400629"/>
              <a:gd name="connsiteY20" fmla="*/ 73389 h 134291"/>
              <a:gd name="connsiteX21" fmla="*/ 805543 w 1400629"/>
              <a:gd name="connsiteY21" fmla="*/ 95161 h 134291"/>
              <a:gd name="connsiteX22" fmla="*/ 820057 w 1400629"/>
              <a:gd name="connsiteY22" fmla="*/ 80646 h 134291"/>
              <a:gd name="connsiteX23" fmla="*/ 870857 w 1400629"/>
              <a:gd name="connsiteY23" fmla="*/ 66132 h 134291"/>
              <a:gd name="connsiteX24" fmla="*/ 914400 w 1400629"/>
              <a:gd name="connsiteY24" fmla="*/ 51618 h 134291"/>
              <a:gd name="connsiteX25" fmla="*/ 936172 w 1400629"/>
              <a:gd name="connsiteY25" fmla="*/ 37103 h 134291"/>
              <a:gd name="connsiteX26" fmla="*/ 965200 w 1400629"/>
              <a:gd name="connsiteY26" fmla="*/ 818 h 134291"/>
              <a:gd name="connsiteX27" fmla="*/ 1081314 w 1400629"/>
              <a:gd name="connsiteY27" fmla="*/ 15332 h 134291"/>
              <a:gd name="connsiteX28" fmla="*/ 1110343 w 1400629"/>
              <a:gd name="connsiteY28" fmla="*/ 29846 h 134291"/>
              <a:gd name="connsiteX29" fmla="*/ 1146629 w 1400629"/>
              <a:gd name="connsiteY29" fmla="*/ 44361 h 134291"/>
              <a:gd name="connsiteX30" fmla="*/ 1190172 w 1400629"/>
              <a:gd name="connsiteY30" fmla="*/ 66132 h 134291"/>
              <a:gd name="connsiteX31" fmla="*/ 1240972 w 1400629"/>
              <a:gd name="connsiteY31" fmla="*/ 73389 h 134291"/>
              <a:gd name="connsiteX32" fmla="*/ 1262743 w 1400629"/>
              <a:gd name="connsiteY32" fmla="*/ 73389 h 134291"/>
              <a:gd name="connsiteX33" fmla="*/ 1284514 w 1400629"/>
              <a:gd name="connsiteY33" fmla="*/ 51618 h 134291"/>
              <a:gd name="connsiteX34" fmla="*/ 1313543 w 1400629"/>
              <a:gd name="connsiteY34" fmla="*/ 87903 h 134291"/>
              <a:gd name="connsiteX35" fmla="*/ 1335314 w 1400629"/>
              <a:gd name="connsiteY35" fmla="*/ 102418 h 134291"/>
              <a:gd name="connsiteX36" fmla="*/ 1371600 w 1400629"/>
              <a:gd name="connsiteY36" fmla="*/ 131446 h 134291"/>
              <a:gd name="connsiteX37" fmla="*/ 1378857 w 1400629"/>
              <a:gd name="connsiteY37" fmla="*/ 95161 h 134291"/>
              <a:gd name="connsiteX38" fmla="*/ 1400629 w 1400629"/>
              <a:gd name="connsiteY38" fmla="*/ 73389 h 13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00629" h="134291">
                <a:moveTo>
                  <a:pt x="0" y="37103"/>
                </a:moveTo>
                <a:cubicBezTo>
                  <a:pt x="12095" y="32265"/>
                  <a:pt x="23259" y="22589"/>
                  <a:pt x="36286" y="22589"/>
                </a:cubicBezTo>
                <a:cubicBezTo>
                  <a:pt x="53897" y="22589"/>
                  <a:pt x="70001" y="32832"/>
                  <a:pt x="87086" y="37103"/>
                </a:cubicBezTo>
                <a:cubicBezTo>
                  <a:pt x="99053" y="40095"/>
                  <a:pt x="111277" y="41942"/>
                  <a:pt x="123372" y="44361"/>
                </a:cubicBezTo>
                <a:cubicBezTo>
                  <a:pt x="130629" y="49199"/>
                  <a:pt x="137342" y="54974"/>
                  <a:pt x="145143" y="58875"/>
                </a:cubicBezTo>
                <a:cubicBezTo>
                  <a:pt x="151985" y="62296"/>
                  <a:pt x="161505" y="60723"/>
                  <a:pt x="166914" y="66132"/>
                </a:cubicBezTo>
                <a:cubicBezTo>
                  <a:pt x="179249" y="78467"/>
                  <a:pt x="195943" y="109675"/>
                  <a:pt x="195943" y="109675"/>
                </a:cubicBezTo>
                <a:cubicBezTo>
                  <a:pt x="205619" y="107256"/>
                  <a:pt x="215804" y="106347"/>
                  <a:pt x="224972" y="102418"/>
                </a:cubicBezTo>
                <a:cubicBezTo>
                  <a:pt x="232989" y="98982"/>
                  <a:pt x="238942" y="91804"/>
                  <a:pt x="246743" y="87903"/>
                </a:cubicBezTo>
                <a:cubicBezTo>
                  <a:pt x="253585" y="84482"/>
                  <a:pt x="261257" y="83065"/>
                  <a:pt x="268514" y="80646"/>
                </a:cubicBezTo>
                <a:cubicBezTo>
                  <a:pt x="273352" y="75808"/>
                  <a:pt x="276909" y="69192"/>
                  <a:pt x="283029" y="66132"/>
                </a:cubicBezTo>
                <a:cubicBezTo>
                  <a:pt x="296713" y="59290"/>
                  <a:pt x="326572" y="51618"/>
                  <a:pt x="326572" y="51618"/>
                </a:cubicBezTo>
                <a:cubicBezTo>
                  <a:pt x="362858" y="54037"/>
                  <a:pt x="400029" y="50546"/>
                  <a:pt x="435429" y="58875"/>
                </a:cubicBezTo>
                <a:cubicBezTo>
                  <a:pt x="443919" y="60873"/>
                  <a:pt x="441391" y="82356"/>
                  <a:pt x="449943" y="80646"/>
                </a:cubicBezTo>
                <a:cubicBezTo>
                  <a:pt x="461803" y="78274"/>
                  <a:pt x="464457" y="61294"/>
                  <a:pt x="471714" y="51618"/>
                </a:cubicBezTo>
                <a:cubicBezTo>
                  <a:pt x="477239" y="35045"/>
                  <a:pt x="483170" y="9605"/>
                  <a:pt x="500743" y="818"/>
                </a:cubicBezTo>
                <a:cubicBezTo>
                  <a:pt x="507585" y="-2603"/>
                  <a:pt x="515257" y="5656"/>
                  <a:pt x="522514" y="8075"/>
                </a:cubicBezTo>
                <a:cubicBezTo>
                  <a:pt x="529433" y="28830"/>
                  <a:pt x="532472" y="36087"/>
                  <a:pt x="537029" y="58875"/>
                </a:cubicBezTo>
                <a:cubicBezTo>
                  <a:pt x="539915" y="73304"/>
                  <a:pt x="541867" y="87904"/>
                  <a:pt x="544286" y="102418"/>
                </a:cubicBezTo>
                <a:cubicBezTo>
                  <a:pt x="595342" y="85399"/>
                  <a:pt x="532313" y="107549"/>
                  <a:pt x="595086" y="80646"/>
                </a:cubicBezTo>
                <a:cubicBezTo>
                  <a:pt x="602117" y="77633"/>
                  <a:pt x="609600" y="75808"/>
                  <a:pt x="616857" y="73389"/>
                </a:cubicBezTo>
                <a:cubicBezTo>
                  <a:pt x="736154" y="113155"/>
                  <a:pt x="673422" y="104598"/>
                  <a:pt x="805543" y="95161"/>
                </a:cubicBezTo>
                <a:cubicBezTo>
                  <a:pt x="810381" y="90323"/>
                  <a:pt x="814190" y="84166"/>
                  <a:pt x="820057" y="80646"/>
                </a:cubicBezTo>
                <a:cubicBezTo>
                  <a:pt x="828185" y="75769"/>
                  <a:pt x="864533" y="68029"/>
                  <a:pt x="870857" y="66132"/>
                </a:cubicBezTo>
                <a:cubicBezTo>
                  <a:pt x="885511" y="61736"/>
                  <a:pt x="914400" y="51618"/>
                  <a:pt x="914400" y="51618"/>
                </a:cubicBezTo>
                <a:cubicBezTo>
                  <a:pt x="921657" y="46780"/>
                  <a:pt x="930723" y="43914"/>
                  <a:pt x="936172" y="37103"/>
                </a:cubicBezTo>
                <a:cubicBezTo>
                  <a:pt x="976233" y="-12973"/>
                  <a:pt x="902807" y="42414"/>
                  <a:pt x="965200" y="818"/>
                </a:cubicBezTo>
                <a:cubicBezTo>
                  <a:pt x="1003905" y="5656"/>
                  <a:pt x="1043066" y="7682"/>
                  <a:pt x="1081314" y="15332"/>
                </a:cubicBezTo>
                <a:cubicBezTo>
                  <a:pt x="1091922" y="17454"/>
                  <a:pt x="1100457" y="25452"/>
                  <a:pt x="1110343" y="29846"/>
                </a:cubicBezTo>
                <a:cubicBezTo>
                  <a:pt x="1122247" y="35137"/>
                  <a:pt x="1134770" y="38970"/>
                  <a:pt x="1146629" y="44361"/>
                </a:cubicBezTo>
                <a:cubicBezTo>
                  <a:pt x="1161402" y="51076"/>
                  <a:pt x="1174662" y="61360"/>
                  <a:pt x="1190172" y="66132"/>
                </a:cubicBezTo>
                <a:cubicBezTo>
                  <a:pt x="1206521" y="71162"/>
                  <a:pt x="1224039" y="70970"/>
                  <a:pt x="1240972" y="73389"/>
                </a:cubicBezTo>
                <a:cubicBezTo>
                  <a:pt x="1265439" y="110091"/>
                  <a:pt x="1247720" y="95924"/>
                  <a:pt x="1262743" y="73389"/>
                </a:cubicBezTo>
                <a:cubicBezTo>
                  <a:pt x="1268436" y="64850"/>
                  <a:pt x="1277257" y="58875"/>
                  <a:pt x="1284514" y="51618"/>
                </a:cubicBezTo>
                <a:cubicBezTo>
                  <a:pt x="1330724" y="67021"/>
                  <a:pt x="1284905" y="44945"/>
                  <a:pt x="1313543" y="87903"/>
                </a:cubicBezTo>
                <a:cubicBezTo>
                  <a:pt x="1318381" y="95160"/>
                  <a:pt x="1328057" y="97580"/>
                  <a:pt x="1335314" y="102418"/>
                </a:cubicBezTo>
                <a:cubicBezTo>
                  <a:pt x="1335801" y="103148"/>
                  <a:pt x="1357579" y="145467"/>
                  <a:pt x="1371600" y="131446"/>
                </a:cubicBezTo>
                <a:cubicBezTo>
                  <a:pt x="1380322" y="122724"/>
                  <a:pt x="1373998" y="106498"/>
                  <a:pt x="1378857" y="95161"/>
                </a:cubicBezTo>
                <a:lnTo>
                  <a:pt x="1400629" y="73389"/>
                </a:lnTo>
              </a:path>
            </a:pathLst>
          </a:custGeom>
          <a:noFill/>
          <a:ln w="158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charset="0"/>
            </a:endParaRPr>
          </a:p>
        </p:txBody>
      </p:sp>
      <p:sp>
        <p:nvSpPr>
          <p:cNvPr id="36" name="Freeform 35"/>
          <p:cNvSpPr/>
          <p:nvPr/>
        </p:nvSpPr>
        <p:spPr bwMode="auto">
          <a:xfrm>
            <a:off x="6836229" y="3882571"/>
            <a:ext cx="1393372" cy="161595"/>
          </a:xfrm>
          <a:custGeom>
            <a:avLst/>
            <a:gdLst>
              <a:gd name="connsiteX0" fmla="*/ 0 w 1465942"/>
              <a:gd name="connsiteY0" fmla="*/ 65315 h 161595"/>
              <a:gd name="connsiteX1" fmla="*/ 65314 w 1465942"/>
              <a:gd name="connsiteY1" fmla="*/ 72572 h 161595"/>
              <a:gd name="connsiteX2" fmla="*/ 87085 w 1465942"/>
              <a:gd name="connsiteY2" fmla="*/ 87086 h 161595"/>
              <a:gd name="connsiteX3" fmla="*/ 101600 w 1465942"/>
              <a:gd name="connsiteY3" fmla="*/ 65315 h 161595"/>
              <a:gd name="connsiteX4" fmla="*/ 145142 w 1465942"/>
              <a:gd name="connsiteY4" fmla="*/ 72572 h 161595"/>
              <a:gd name="connsiteX5" fmla="*/ 224971 w 1465942"/>
              <a:gd name="connsiteY5" fmla="*/ 116115 h 161595"/>
              <a:gd name="connsiteX6" fmla="*/ 239485 w 1465942"/>
              <a:gd name="connsiteY6" fmla="*/ 101600 h 161595"/>
              <a:gd name="connsiteX7" fmla="*/ 246742 w 1465942"/>
              <a:gd name="connsiteY7" fmla="*/ 79829 h 161595"/>
              <a:gd name="connsiteX8" fmla="*/ 261257 w 1465942"/>
              <a:gd name="connsiteY8" fmla="*/ 58058 h 161595"/>
              <a:gd name="connsiteX9" fmla="*/ 297542 w 1465942"/>
              <a:gd name="connsiteY9" fmla="*/ 108858 h 161595"/>
              <a:gd name="connsiteX10" fmla="*/ 406400 w 1465942"/>
              <a:gd name="connsiteY10" fmla="*/ 101600 h 161595"/>
              <a:gd name="connsiteX11" fmla="*/ 500742 w 1465942"/>
              <a:gd name="connsiteY11" fmla="*/ 87086 h 161595"/>
              <a:gd name="connsiteX12" fmla="*/ 558800 w 1465942"/>
              <a:gd name="connsiteY12" fmla="*/ 159658 h 161595"/>
              <a:gd name="connsiteX13" fmla="*/ 580571 w 1465942"/>
              <a:gd name="connsiteY13" fmla="*/ 137886 h 161595"/>
              <a:gd name="connsiteX14" fmla="*/ 595085 w 1465942"/>
              <a:gd name="connsiteY14" fmla="*/ 108858 h 161595"/>
              <a:gd name="connsiteX15" fmla="*/ 609600 w 1465942"/>
              <a:gd name="connsiteY15" fmla="*/ 87086 h 161595"/>
              <a:gd name="connsiteX16" fmla="*/ 653142 w 1465942"/>
              <a:gd name="connsiteY16" fmla="*/ 72572 h 161595"/>
              <a:gd name="connsiteX17" fmla="*/ 689428 w 1465942"/>
              <a:gd name="connsiteY17" fmla="*/ 29029 h 161595"/>
              <a:gd name="connsiteX18" fmla="*/ 711200 w 1465942"/>
              <a:gd name="connsiteY18" fmla="*/ 7258 h 161595"/>
              <a:gd name="connsiteX19" fmla="*/ 754742 w 1465942"/>
              <a:gd name="connsiteY19" fmla="*/ 0 h 161595"/>
              <a:gd name="connsiteX20" fmla="*/ 805542 w 1465942"/>
              <a:gd name="connsiteY20" fmla="*/ 7258 h 161595"/>
              <a:gd name="connsiteX21" fmla="*/ 820057 w 1465942"/>
              <a:gd name="connsiteY21" fmla="*/ 36286 h 161595"/>
              <a:gd name="connsiteX22" fmla="*/ 841828 w 1465942"/>
              <a:gd name="connsiteY22" fmla="*/ 58058 h 161595"/>
              <a:gd name="connsiteX23" fmla="*/ 878114 w 1465942"/>
              <a:gd name="connsiteY23" fmla="*/ 94343 h 161595"/>
              <a:gd name="connsiteX24" fmla="*/ 907142 w 1465942"/>
              <a:gd name="connsiteY24" fmla="*/ 87086 h 161595"/>
              <a:gd name="connsiteX25" fmla="*/ 943428 w 1465942"/>
              <a:gd name="connsiteY25" fmla="*/ 94343 h 161595"/>
              <a:gd name="connsiteX26" fmla="*/ 957942 w 1465942"/>
              <a:gd name="connsiteY26" fmla="*/ 72572 h 161595"/>
              <a:gd name="connsiteX27" fmla="*/ 1008742 w 1465942"/>
              <a:gd name="connsiteY27" fmla="*/ 50800 h 161595"/>
              <a:gd name="connsiteX28" fmla="*/ 1030514 w 1465942"/>
              <a:gd name="connsiteY28" fmla="*/ 58058 h 161595"/>
              <a:gd name="connsiteX29" fmla="*/ 1052285 w 1465942"/>
              <a:gd name="connsiteY29" fmla="*/ 101600 h 161595"/>
              <a:gd name="connsiteX30" fmla="*/ 1066800 w 1465942"/>
              <a:gd name="connsiteY30" fmla="*/ 116115 h 161595"/>
              <a:gd name="connsiteX31" fmla="*/ 1081314 w 1465942"/>
              <a:gd name="connsiteY31" fmla="*/ 101600 h 161595"/>
              <a:gd name="connsiteX32" fmla="*/ 1117600 w 1465942"/>
              <a:gd name="connsiteY32" fmla="*/ 130629 h 161595"/>
              <a:gd name="connsiteX33" fmla="*/ 1139371 w 1465942"/>
              <a:gd name="connsiteY33" fmla="*/ 116115 h 161595"/>
              <a:gd name="connsiteX34" fmla="*/ 1161142 w 1465942"/>
              <a:gd name="connsiteY34" fmla="*/ 94343 h 161595"/>
              <a:gd name="connsiteX35" fmla="*/ 1219200 w 1465942"/>
              <a:gd name="connsiteY35" fmla="*/ 101600 h 161595"/>
              <a:gd name="connsiteX36" fmla="*/ 1255485 w 1465942"/>
              <a:gd name="connsiteY36" fmla="*/ 123372 h 161595"/>
              <a:gd name="connsiteX37" fmla="*/ 1277257 w 1465942"/>
              <a:gd name="connsiteY37" fmla="*/ 116115 h 161595"/>
              <a:gd name="connsiteX38" fmla="*/ 1313542 w 1465942"/>
              <a:gd name="connsiteY38" fmla="*/ 79829 h 161595"/>
              <a:gd name="connsiteX39" fmla="*/ 1357085 w 1465942"/>
              <a:gd name="connsiteY39" fmla="*/ 87086 h 161595"/>
              <a:gd name="connsiteX40" fmla="*/ 1422400 w 1465942"/>
              <a:gd name="connsiteY40" fmla="*/ 65315 h 161595"/>
              <a:gd name="connsiteX41" fmla="*/ 1429657 w 1465942"/>
              <a:gd name="connsiteY41" fmla="*/ 87086 h 161595"/>
              <a:gd name="connsiteX42" fmla="*/ 1451428 w 1465942"/>
              <a:gd name="connsiteY42" fmla="*/ 94343 h 161595"/>
              <a:gd name="connsiteX43" fmla="*/ 1465942 w 1465942"/>
              <a:gd name="connsiteY43" fmla="*/ 101600 h 16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5942" h="161595">
                <a:moveTo>
                  <a:pt x="0" y="65315"/>
                </a:moveTo>
                <a:cubicBezTo>
                  <a:pt x="21771" y="67734"/>
                  <a:pt x="44063" y="67259"/>
                  <a:pt x="65314" y="72572"/>
                </a:cubicBezTo>
                <a:cubicBezTo>
                  <a:pt x="73775" y="74687"/>
                  <a:pt x="78533" y="88796"/>
                  <a:pt x="87085" y="87086"/>
                </a:cubicBezTo>
                <a:cubicBezTo>
                  <a:pt x="95638" y="85376"/>
                  <a:pt x="96762" y="72572"/>
                  <a:pt x="101600" y="65315"/>
                </a:cubicBezTo>
                <a:cubicBezTo>
                  <a:pt x="182437" y="119206"/>
                  <a:pt x="68875" y="51772"/>
                  <a:pt x="145142" y="72572"/>
                </a:cubicBezTo>
                <a:cubicBezTo>
                  <a:pt x="173012" y="80173"/>
                  <a:pt x="200511" y="99807"/>
                  <a:pt x="224971" y="116115"/>
                </a:cubicBezTo>
                <a:cubicBezTo>
                  <a:pt x="229809" y="111277"/>
                  <a:pt x="235965" y="107467"/>
                  <a:pt x="239485" y="101600"/>
                </a:cubicBezTo>
                <a:cubicBezTo>
                  <a:pt x="243421" y="95041"/>
                  <a:pt x="243321" y="86671"/>
                  <a:pt x="246742" y="79829"/>
                </a:cubicBezTo>
                <a:cubicBezTo>
                  <a:pt x="250643" y="72028"/>
                  <a:pt x="256419" y="65315"/>
                  <a:pt x="261257" y="58058"/>
                </a:cubicBezTo>
                <a:cubicBezTo>
                  <a:pt x="278190" y="108857"/>
                  <a:pt x="261257" y="96761"/>
                  <a:pt x="297542" y="108858"/>
                </a:cubicBezTo>
                <a:lnTo>
                  <a:pt x="406400" y="101600"/>
                </a:lnTo>
                <a:cubicBezTo>
                  <a:pt x="480254" y="95691"/>
                  <a:pt x="457899" y="101367"/>
                  <a:pt x="500742" y="87086"/>
                </a:cubicBezTo>
                <a:cubicBezTo>
                  <a:pt x="612695" y="103079"/>
                  <a:pt x="499109" y="70122"/>
                  <a:pt x="558800" y="159658"/>
                </a:cubicBezTo>
                <a:cubicBezTo>
                  <a:pt x="564493" y="168197"/>
                  <a:pt x="574606" y="146238"/>
                  <a:pt x="580571" y="137886"/>
                </a:cubicBezTo>
                <a:cubicBezTo>
                  <a:pt x="586859" y="129083"/>
                  <a:pt x="589718" y="118251"/>
                  <a:pt x="595085" y="108858"/>
                </a:cubicBezTo>
                <a:cubicBezTo>
                  <a:pt x="599413" y="101285"/>
                  <a:pt x="602204" y="91709"/>
                  <a:pt x="609600" y="87086"/>
                </a:cubicBezTo>
                <a:cubicBezTo>
                  <a:pt x="622574" y="78977"/>
                  <a:pt x="653142" y="72572"/>
                  <a:pt x="653142" y="72572"/>
                </a:cubicBezTo>
                <a:cubicBezTo>
                  <a:pt x="690847" y="34870"/>
                  <a:pt x="637678" y="89404"/>
                  <a:pt x="689428" y="29029"/>
                </a:cubicBezTo>
                <a:cubicBezTo>
                  <a:pt x="696107" y="21237"/>
                  <a:pt x="701821" y="11426"/>
                  <a:pt x="711200" y="7258"/>
                </a:cubicBezTo>
                <a:cubicBezTo>
                  <a:pt x="724646" y="1282"/>
                  <a:pt x="740228" y="2419"/>
                  <a:pt x="754742" y="0"/>
                </a:cubicBezTo>
                <a:cubicBezTo>
                  <a:pt x="771675" y="2419"/>
                  <a:pt x="790589" y="-1049"/>
                  <a:pt x="805542" y="7258"/>
                </a:cubicBezTo>
                <a:cubicBezTo>
                  <a:pt x="814999" y="12512"/>
                  <a:pt x="813769" y="27483"/>
                  <a:pt x="820057" y="36286"/>
                </a:cubicBezTo>
                <a:cubicBezTo>
                  <a:pt x="826022" y="44637"/>
                  <a:pt x="835258" y="50174"/>
                  <a:pt x="841828" y="58058"/>
                </a:cubicBezTo>
                <a:cubicBezTo>
                  <a:pt x="872064" y="94341"/>
                  <a:pt x="838201" y="67736"/>
                  <a:pt x="878114" y="94343"/>
                </a:cubicBezTo>
                <a:cubicBezTo>
                  <a:pt x="887790" y="91924"/>
                  <a:pt x="897304" y="85446"/>
                  <a:pt x="907142" y="87086"/>
                </a:cubicBezTo>
                <a:cubicBezTo>
                  <a:pt x="960271" y="95941"/>
                  <a:pt x="878043" y="116138"/>
                  <a:pt x="943428" y="94343"/>
                </a:cubicBezTo>
                <a:cubicBezTo>
                  <a:pt x="948266" y="87086"/>
                  <a:pt x="951242" y="78156"/>
                  <a:pt x="957942" y="72572"/>
                </a:cubicBezTo>
                <a:cubicBezTo>
                  <a:pt x="969896" y="62611"/>
                  <a:pt x="993620" y="55842"/>
                  <a:pt x="1008742" y="50800"/>
                </a:cubicBezTo>
                <a:cubicBezTo>
                  <a:pt x="1015999" y="53219"/>
                  <a:pt x="1024540" y="53279"/>
                  <a:pt x="1030514" y="58058"/>
                </a:cubicBezTo>
                <a:cubicBezTo>
                  <a:pt x="1051689" y="74998"/>
                  <a:pt x="1040149" y="81374"/>
                  <a:pt x="1052285" y="101600"/>
                </a:cubicBezTo>
                <a:cubicBezTo>
                  <a:pt x="1055805" y="107467"/>
                  <a:pt x="1061962" y="111277"/>
                  <a:pt x="1066800" y="116115"/>
                </a:cubicBezTo>
                <a:cubicBezTo>
                  <a:pt x="1071638" y="111277"/>
                  <a:pt x="1074472" y="101600"/>
                  <a:pt x="1081314" y="101600"/>
                </a:cubicBezTo>
                <a:cubicBezTo>
                  <a:pt x="1090466" y="101600"/>
                  <a:pt x="1111283" y="124312"/>
                  <a:pt x="1117600" y="130629"/>
                </a:cubicBezTo>
                <a:cubicBezTo>
                  <a:pt x="1124857" y="125791"/>
                  <a:pt x="1132671" y="121699"/>
                  <a:pt x="1139371" y="116115"/>
                </a:cubicBezTo>
                <a:cubicBezTo>
                  <a:pt x="1147255" y="109545"/>
                  <a:pt x="1151044" y="96179"/>
                  <a:pt x="1161142" y="94343"/>
                </a:cubicBezTo>
                <a:cubicBezTo>
                  <a:pt x="1180331" y="90854"/>
                  <a:pt x="1199847" y="99181"/>
                  <a:pt x="1219200" y="101600"/>
                </a:cubicBezTo>
                <a:cubicBezTo>
                  <a:pt x="1230697" y="113098"/>
                  <a:pt x="1236643" y="123372"/>
                  <a:pt x="1255485" y="123372"/>
                </a:cubicBezTo>
                <a:cubicBezTo>
                  <a:pt x="1263135" y="123372"/>
                  <a:pt x="1270000" y="118534"/>
                  <a:pt x="1277257" y="116115"/>
                </a:cubicBezTo>
                <a:cubicBezTo>
                  <a:pt x="1284998" y="104503"/>
                  <a:pt x="1296125" y="81764"/>
                  <a:pt x="1313542" y="79829"/>
                </a:cubicBezTo>
                <a:cubicBezTo>
                  <a:pt x="1328167" y="78204"/>
                  <a:pt x="1342571" y="84667"/>
                  <a:pt x="1357085" y="87086"/>
                </a:cubicBezTo>
                <a:cubicBezTo>
                  <a:pt x="1406993" y="53815"/>
                  <a:pt x="1384079" y="52542"/>
                  <a:pt x="1422400" y="65315"/>
                </a:cubicBezTo>
                <a:cubicBezTo>
                  <a:pt x="1424819" y="72572"/>
                  <a:pt x="1424248" y="81677"/>
                  <a:pt x="1429657" y="87086"/>
                </a:cubicBezTo>
                <a:cubicBezTo>
                  <a:pt x="1435066" y="92495"/>
                  <a:pt x="1444326" y="91502"/>
                  <a:pt x="1451428" y="94343"/>
                </a:cubicBezTo>
                <a:cubicBezTo>
                  <a:pt x="1456450" y="96352"/>
                  <a:pt x="1461104" y="99181"/>
                  <a:pt x="1465942" y="101600"/>
                </a:cubicBezTo>
              </a:path>
            </a:pathLst>
          </a:custGeom>
          <a:noFill/>
          <a:ln w="158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charset="0"/>
            </a:endParaRPr>
          </a:p>
        </p:txBody>
      </p:sp>
      <p:sp>
        <p:nvSpPr>
          <p:cNvPr id="37" name="TextBox 36"/>
          <p:cNvSpPr txBox="1"/>
          <p:nvPr/>
        </p:nvSpPr>
        <p:spPr>
          <a:xfrm>
            <a:off x="8229601" y="2206171"/>
            <a:ext cx="609599" cy="276999"/>
          </a:xfrm>
          <a:prstGeom prst="rect">
            <a:avLst/>
          </a:prstGeom>
          <a:noFill/>
        </p:spPr>
        <p:txBody>
          <a:bodyPr wrap="square" rtlCol="0">
            <a:spAutoFit/>
          </a:bodyPr>
          <a:lstStyle/>
          <a:p>
            <a:r>
              <a:rPr lang="en-US" sz="1200" dirty="0" smtClean="0"/>
              <a:t>= I(t)</a:t>
            </a:r>
            <a:endParaRPr lang="en-US" sz="1200" dirty="0"/>
          </a:p>
        </p:txBody>
      </p:sp>
      <p:sp>
        <p:nvSpPr>
          <p:cNvPr id="38" name="TextBox 37"/>
          <p:cNvSpPr txBox="1"/>
          <p:nvPr/>
        </p:nvSpPr>
        <p:spPr>
          <a:xfrm>
            <a:off x="8229601" y="3823899"/>
            <a:ext cx="685800" cy="276999"/>
          </a:xfrm>
          <a:prstGeom prst="rect">
            <a:avLst/>
          </a:prstGeom>
          <a:noFill/>
        </p:spPr>
        <p:txBody>
          <a:bodyPr wrap="square" rtlCol="0">
            <a:spAutoFit/>
          </a:bodyPr>
          <a:lstStyle/>
          <a:p>
            <a:r>
              <a:rPr lang="en-US" sz="1200" dirty="0" smtClean="0"/>
              <a:t>= Q(t)</a:t>
            </a:r>
            <a:endParaRPr lang="en-US" sz="1200" dirty="0"/>
          </a:p>
        </p:txBody>
      </p:sp>
      <p:sp>
        <p:nvSpPr>
          <p:cNvPr id="39" name="TextBox 38"/>
          <p:cNvSpPr txBox="1"/>
          <p:nvPr/>
        </p:nvSpPr>
        <p:spPr>
          <a:xfrm>
            <a:off x="762000" y="2571667"/>
            <a:ext cx="1828800" cy="1323439"/>
          </a:xfrm>
          <a:prstGeom prst="rect">
            <a:avLst/>
          </a:prstGeom>
          <a:noFill/>
        </p:spPr>
        <p:txBody>
          <a:bodyPr wrap="square" rtlCol="0">
            <a:spAutoFit/>
          </a:bodyPr>
          <a:lstStyle/>
          <a:p>
            <a:r>
              <a:rPr lang="en-US" sz="1600" dirty="0" smtClean="0"/>
              <a:t>Any modulated RF signal can be converted into I(t) and Q(t) signals</a:t>
            </a:r>
            <a:endParaRPr lang="en-US" sz="1600" dirty="0"/>
          </a:p>
        </p:txBody>
      </p:sp>
      <p:sp>
        <p:nvSpPr>
          <p:cNvPr id="40" name="TextBox 39"/>
          <p:cNvSpPr txBox="1"/>
          <p:nvPr/>
        </p:nvSpPr>
        <p:spPr>
          <a:xfrm>
            <a:off x="762000" y="4419600"/>
            <a:ext cx="8001000" cy="646331"/>
          </a:xfrm>
          <a:prstGeom prst="rect">
            <a:avLst/>
          </a:prstGeom>
          <a:noFill/>
        </p:spPr>
        <p:txBody>
          <a:bodyPr wrap="square" rtlCol="0">
            <a:spAutoFit/>
          </a:bodyPr>
          <a:lstStyle/>
          <a:p>
            <a:pPr marL="285750" indent="-285750">
              <a:buFont typeface="Arial" panose="020B0604020202020204" pitchFamily="34" charset="0"/>
              <a:buChar char="•"/>
            </a:pPr>
            <a:r>
              <a:rPr lang="en-US" sz="1200" dirty="0" smtClean="0"/>
              <a:t>RF signals first divided into 2 identical channels that are fed into 2 separate mixers</a:t>
            </a:r>
          </a:p>
          <a:p>
            <a:pPr marL="285750" indent="-285750">
              <a:buFont typeface="Arial" panose="020B0604020202020204" pitchFamily="34" charset="0"/>
              <a:buChar char="•"/>
            </a:pPr>
            <a:r>
              <a:rPr lang="en-US" sz="1200" dirty="0" smtClean="0"/>
              <a:t>LO is mixed in phase to produce I signal (cosine), and mixed 90˚ apart to produce Q signal (sine)</a:t>
            </a:r>
          </a:p>
          <a:p>
            <a:pPr marL="285750" indent="-285750">
              <a:buFont typeface="Arial" panose="020B0604020202020204" pitchFamily="34" charset="0"/>
              <a:buChar char="•"/>
            </a:pPr>
            <a:r>
              <a:rPr lang="en-US" sz="1200" dirty="0" smtClean="0"/>
              <a:t>Both I and Q signals are at baseband and are amplitude modulated </a:t>
            </a:r>
            <a:r>
              <a:rPr lang="en-US" sz="1200" i="1" dirty="0" smtClean="0"/>
              <a:t>only</a:t>
            </a:r>
            <a:endParaRPr lang="en-US" sz="1200" i="1" dirty="0"/>
          </a:p>
        </p:txBody>
      </p:sp>
      <p:sp>
        <p:nvSpPr>
          <p:cNvPr id="41" name="TextBox 40"/>
          <p:cNvSpPr txBox="1"/>
          <p:nvPr/>
        </p:nvSpPr>
        <p:spPr>
          <a:xfrm>
            <a:off x="762000" y="5334000"/>
            <a:ext cx="8001000" cy="830997"/>
          </a:xfrm>
          <a:prstGeom prst="rect">
            <a:avLst/>
          </a:prstGeom>
          <a:noFill/>
        </p:spPr>
        <p:txBody>
          <a:bodyPr wrap="square" rtlCol="0">
            <a:spAutoFit/>
          </a:bodyPr>
          <a:lstStyle/>
          <a:p>
            <a:r>
              <a:rPr lang="en-US" sz="1600" dirty="0" smtClean="0"/>
              <a:t>Phase relationship between I and Q signals as well as their amplitudes can define ANY form of modulation – AM, FM, PM, or any combination (</a:t>
            </a:r>
            <a:r>
              <a:rPr lang="en-US" sz="1600" dirty="0" err="1" smtClean="0"/>
              <a:t>ie</a:t>
            </a:r>
            <a:r>
              <a:rPr lang="en-US" sz="1600" dirty="0" smtClean="0"/>
              <a:t>. QAM – quadrature amplitude modulation). This is the basis of </a:t>
            </a:r>
            <a:r>
              <a:rPr lang="en-US" sz="1600" b="1" dirty="0" smtClean="0"/>
              <a:t>software defined radio (SDR)</a:t>
            </a:r>
            <a:endParaRPr lang="en-US" sz="1600" b="1" dirty="0"/>
          </a:p>
        </p:txBody>
      </p:sp>
    </p:spTree>
    <p:extLst>
      <p:ext uri="{BB962C8B-B14F-4D97-AF65-F5344CB8AC3E}">
        <p14:creationId xmlns:p14="http://schemas.microsoft.com/office/powerpoint/2010/main" val="3685467325"/>
      </p:ext>
    </p:extLst>
  </p:cSld>
  <p:clrMapOvr>
    <a:masterClrMapping/>
  </p:clrMapOvr>
  <p:transition spd="med">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Down-Conversion</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2743200"/>
            <a:ext cx="5817382" cy="1779711"/>
          </a:xfrm>
          <a:prstGeom prst="rect">
            <a:avLst/>
          </a:prstGeom>
        </p:spPr>
      </p:pic>
      <p:sp>
        <p:nvSpPr>
          <p:cNvPr id="5" name="TextBox 4"/>
          <p:cNvSpPr txBox="1"/>
          <p:nvPr/>
        </p:nvSpPr>
        <p:spPr>
          <a:xfrm>
            <a:off x="1143000" y="1600200"/>
            <a:ext cx="7239000" cy="1015663"/>
          </a:xfrm>
          <a:prstGeom prst="rect">
            <a:avLst/>
          </a:prstGeom>
          <a:noFill/>
        </p:spPr>
        <p:txBody>
          <a:bodyPr wrap="square" rtlCol="0">
            <a:spAutoFit/>
          </a:bodyPr>
          <a:lstStyle/>
          <a:p>
            <a:r>
              <a:rPr lang="en-US" sz="2400" dirty="0" smtClean="0"/>
              <a:t>Combining heterodyne and homodyne</a:t>
            </a:r>
          </a:p>
          <a:p>
            <a:pPr marL="285750" indent="-285750">
              <a:buFont typeface="Arial" panose="020B0604020202020204" pitchFamily="34" charset="0"/>
              <a:buChar char="•"/>
            </a:pPr>
            <a:r>
              <a:rPr lang="en-US" dirty="0" smtClean="0"/>
              <a:t>First heterodyne to an IF frequency</a:t>
            </a:r>
          </a:p>
          <a:p>
            <a:pPr marL="285750" indent="-285750">
              <a:buFont typeface="Arial" panose="020B0604020202020204" pitchFamily="34" charset="0"/>
              <a:buChar char="•"/>
            </a:pPr>
            <a:r>
              <a:rPr lang="en-US" dirty="0" smtClean="0"/>
              <a:t>Next direct convert to baseband in quadrature</a:t>
            </a:r>
            <a:endParaRPr lang="en-US" dirty="0"/>
          </a:p>
        </p:txBody>
      </p:sp>
      <p:sp>
        <p:nvSpPr>
          <p:cNvPr id="6" name="TextBox 5"/>
          <p:cNvSpPr txBox="1"/>
          <p:nvPr/>
        </p:nvSpPr>
        <p:spPr>
          <a:xfrm>
            <a:off x="1219200" y="4724400"/>
            <a:ext cx="64008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 and Q signals are sent to analog-to-digital converter</a:t>
            </a:r>
          </a:p>
          <a:p>
            <a:pPr marL="285750" indent="-285750">
              <a:buFont typeface="Arial" panose="020B0604020202020204" pitchFamily="34" charset="0"/>
              <a:buChar char="•"/>
            </a:pPr>
            <a:r>
              <a:rPr lang="en-US" dirty="0" smtClean="0"/>
              <a:t>Digital stream sent to digital signal processor</a:t>
            </a:r>
          </a:p>
          <a:p>
            <a:pPr marL="742950" lvl="1" indent="-285750">
              <a:buFont typeface="Arial" panose="020B0604020202020204" pitchFamily="34" charset="0"/>
              <a:buChar char="•"/>
            </a:pPr>
            <a:r>
              <a:rPr lang="en-US" dirty="0" smtClean="0"/>
              <a:t>Performs demodulation and channel decoding</a:t>
            </a:r>
            <a:endParaRPr lang="en-US" dirty="0"/>
          </a:p>
        </p:txBody>
      </p:sp>
    </p:spTree>
    <p:extLst>
      <p:ext uri="{BB962C8B-B14F-4D97-AF65-F5344CB8AC3E}">
        <p14:creationId xmlns:p14="http://schemas.microsoft.com/office/powerpoint/2010/main" val="364391269"/>
      </p:ext>
    </p:extLst>
  </p:cSld>
  <p:clrMapOvr>
    <a:masterClrMapping/>
  </p:clrMapOvr>
  <p:transition spd="med">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Down-Conversion</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2914147"/>
            <a:ext cx="5791200" cy="1804533"/>
          </a:xfrm>
          <a:prstGeom prst="rect">
            <a:avLst/>
          </a:prstGeom>
        </p:spPr>
      </p:pic>
      <p:sp>
        <p:nvSpPr>
          <p:cNvPr id="5" name="TextBox 4"/>
          <p:cNvSpPr txBox="1"/>
          <p:nvPr/>
        </p:nvSpPr>
        <p:spPr>
          <a:xfrm>
            <a:off x="990600" y="1621485"/>
            <a:ext cx="6934200" cy="1292662"/>
          </a:xfrm>
          <a:prstGeom prst="rect">
            <a:avLst/>
          </a:prstGeom>
          <a:noFill/>
        </p:spPr>
        <p:txBody>
          <a:bodyPr wrap="square" rtlCol="0">
            <a:spAutoFit/>
          </a:bodyPr>
          <a:lstStyle/>
          <a:p>
            <a:r>
              <a:rPr lang="en-US" sz="2400" dirty="0" smtClean="0"/>
              <a:t>A Better Way !</a:t>
            </a:r>
          </a:p>
          <a:p>
            <a:pPr marL="285750" indent="-285750">
              <a:buFont typeface="Arial" panose="020B0604020202020204" pitchFamily="34" charset="0"/>
              <a:buChar char="•"/>
            </a:pPr>
            <a:r>
              <a:rPr lang="en-US" dirty="0" smtClean="0"/>
              <a:t>Move the A/D conversion at the IF rather than baseband</a:t>
            </a:r>
          </a:p>
          <a:p>
            <a:pPr marL="285750" indent="-285750">
              <a:buFont typeface="Arial" panose="020B0604020202020204" pitchFamily="34" charset="0"/>
              <a:buChar char="•"/>
            </a:pPr>
            <a:r>
              <a:rPr lang="en-US" dirty="0" smtClean="0"/>
              <a:t>Now the 2</a:t>
            </a:r>
            <a:r>
              <a:rPr lang="en-US" baseline="30000" dirty="0" smtClean="0"/>
              <a:t>nd</a:t>
            </a:r>
            <a:r>
              <a:rPr lang="en-US" dirty="0" smtClean="0"/>
              <a:t> LO is implemented digitally (DDS)</a:t>
            </a:r>
          </a:p>
          <a:p>
            <a:pPr marL="285750" indent="-285750">
              <a:buFont typeface="Arial" panose="020B0604020202020204" pitchFamily="34" charset="0"/>
              <a:buChar char="•"/>
            </a:pPr>
            <a:r>
              <a:rPr lang="en-US" dirty="0" smtClean="0"/>
              <a:t>The mixers are digital multipliers and the LPF’s are digital</a:t>
            </a:r>
            <a:endParaRPr lang="en-US" dirty="0"/>
          </a:p>
        </p:txBody>
      </p:sp>
      <p:sp>
        <p:nvSpPr>
          <p:cNvPr id="6" name="TextBox 5"/>
          <p:cNvSpPr txBox="1"/>
          <p:nvPr/>
        </p:nvSpPr>
        <p:spPr>
          <a:xfrm>
            <a:off x="990600" y="4800600"/>
            <a:ext cx="73152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Imbalance-related distortions from analog components eliminated</a:t>
            </a:r>
          </a:p>
          <a:p>
            <a:pPr marL="285750" indent="-285750">
              <a:buFont typeface="Arial" panose="020B0604020202020204" pitchFamily="34" charset="0"/>
              <a:buChar char="•"/>
            </a:pPr>
            <a:r>
              <a:rPr lang="en-US" dirty="0" smtClean="0"/>
              <a:t>The ADC will have to operate at the higher </a:t>
            </a:r>
            <a:r>
              <a:rPr lang="en-US" i="1" dirty="0" smtClean="0"/>
              <a:t>sampling rate</a:t>
            </a:r>
            <a:r>
              <a:rPr lang="en-US" dirty="0" smtClean="0"/>
              <a:t>, the IF frequency</a:t>
            </a:r>
            <a:endParaRPr lang="en-US" dirty="0"/>
          </a:p>
        </p:txBody>
      </p:sp>
      <p:sp>
        <p:nvSpPr>
          <p:cNvPr id="7" name="TextBox 6"/>
          <p:cNvSpPr txBox="1"/>
          <p:nvPr/>
        </p:nvSpPr>
        <p:spPr>
          <a:xfrm>
            <a:off x="1219200" y="5746983"/>
            <a:ext cx="6629400" cy="369332"/>
          </a:xfrm>
          <a:prstGeom prst="rect">
            <a:avLst/>
          </a:prstGeom>
          <a:noFill/>
        </p:spPr>
        <p:txBody>
          <a:bodyPr wrap="square" rtlCol="0">
            <a:spAutoFit/>
          </a:bodyPr>
          <a:lstStyle/>
          <a:p>
            <a:pPr algn="ctr"/>
            <a:r>
              <a:rPr lang="en-US" b="1" dirty="0" smtClean="0"/>
              <a:t>But what’s an ADC ??</a:t>
            </a:r>
            <a:endParaRPr lang="en-US" b="1" dirty="0"/>
          </a:p>
        </p:txBody>
      </p:sp>
    </p:spTree>
    <p:extLst>
      <p:ext uri="{BB962C8B-B14F-4D97-AF65-F5344CB8AC3E}">
        <p14:creationId xmlns:p14="http://schemas.microsoft.com/office/powerpoint/2010/main" val="53756415"/>
      </p:ext>
    </p:extLst>
  </p:cSld>
  <p:clrMapOvr>
    <a:masterClrMapping/>
  </p:clrMapOvr>
  <p:transition spd="med">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to Digital Converter</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314" y="1600199"/>
            <a:ext cx="8001000" cy="4500563"/>
          </a:xfrm>
          <a:prstGeom prst="rect">
            <a:avLst/>
          </a:prstGeom>
        </p:spPr>
      </p:pic>
      <p:sp>
        <p:nvSpPr>
          <p:cNvPr id="5" name="TextBox 4"/>
          <p:cNvSpPr txBox="1"/>
          <p:nvPr/>
        </p:nvSpPr>
        <p:spPr>
          <a:xfrm>
            <a:off x="914400" y="6248400"/>
            <a:ext cx="7696200" cy="369332"/>
          </a:xfrm>
          <a:prstGeom prst="rect">
            <a:avLst/>
          </a:prstGeom>
          <a:noFill/>
        </p:spPr>
        <p:txBody>
          <a:bodyPr wrap="square" rtlCol="0">
            <a:spAutoFit/>
          </a:bodyPr>
          <a:lstStyle/>
          <a:p>
            <a:pPr algn="ctr"/>
            <a:r>
              <a:rPr lang="en-US" b="1" dirty="0" smtClean="0"/>
              <a:t>Yea, it’s </a:t>
            </a:r>
            <a:r>
              <a:rPr lang="en-US" b="1" dirty="0" err="1" smtClean="0"/>
              <a:t>sorta</a:t>
            </a:r>
            <a:r>
              <a:rPr lang="en-US" b="1" dirty="0" smtClean="0"/>
              <a:t> like that !!</a:t>
            </a:r>
            <a:endParaRPr lang="en-US" b="1" dirty="0"/>
          </a:p>
        </p:txBody>
      </p:sp>
    </p:spTree>
    <p:extLst>
      <p:ext uri="{BB962C8B-B14F-4D97-AF65-F5344CB8AC3E}">
        <p14:creationId xmlns:p14="http://schemas.microsoft.com/office/powerpoint/2010/main" val="3994717479"/>
      </p:ext>
    </p:extLst>
  </p:cSld>
  <p:clrMapOvr>
    <a:masterClrMapping/>
  </p:clrMapOvr>
  <p:transition spd="med">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to Digital Converter</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676400"/>
            <a:ext cx="6491946" cy="3559629"/>
          </a:xfrm>
          <a:prstGeom prst="rect">
            <a:avLst/>
          </a:prstGeom>
        </p:spPr>
      </p:pic>
      <p:sp>
        <p:nvSpPr>
          <p:cNvPr id="5" name="TextBox 4"/>
          <p:cNvSpPr txBox="1"/>
          <p:nvPr/>
        </p:nvSpPr>
        <p:spPr>
          <a:xfrm>
            <a:off x="540873" y="5566229"/>
            <a:ext cx="7391400" cy="369332"/>
          </a:xfrm>
          <a:prstGeom prst="rect">
            <a:avLst/>
          </a:prstGeom>
          <a:noFill/>
        </p:spPr>
        <p:txBody>
          <a:bodyPr wrap="square" rtlCol="0">
            <a:spAutoFit/>
          </a:bodyPr>
          <a:lstStyle/>
          <a:p>
            <a:r>
              <a:rPr lang="en-US" dirty="0" smtClean="0"/>
              <a:t>I have no intention of describing what actually goes on inside an ADC !</a:t>
            </a:r>
            <a:endParaRPr lang="en-US" dirty="0"/>
          </a:p>
        </p:txBody>
      </p:sp>
    </p:spTree>
    <p:extLst>
      <p:ext uri="{BB962C8B-B14F-4D97-AF65-F5344CB8AC3E}">
        <p14:creationId xmlns:p14="http://schemas.microsoft.com/office/powerpoint/2010/main" val="3156780449"/>
      </p:ext>
    </p:extLst>
  </p:cSld>
  <p:clrMapOvr>
    <a:masterClrMapping/>
  </p:clrMapOvr>
  <p:transition spd="med">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Sampling Receiver</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8287" y="2819400"/>
            <a:ext cx="5762625" cy="2266950"/>
          </a:xfrm>
          <a:prstGeom prst="rect">
            <a:avLst/>
          </a:prstGeom>
        </p:spPr>
      </p:pic>
      <p:sp>
        <p:nvSpPr>
          <p:cNvPr id="6" name="TextBox 5"/>
          <p:cNvSpPr txBox="1"/>
          <p:nvPr/>
        </p:nvSpPr>
        <p:spPr>
          <a:xfrm>
            <a:off x="914400" y="1676400"/>
            <a:ext cx="70104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Due to the advent of extremely fast ADC’s, can now sample at RF and even microwave frequencies</a:t>
            </a:r>
          </a:p>
          <a:p>
            <a:pPr marL="285750" indent="-285750">
              <a:buFont typeface="Arial" panose="020B0604020202020204" pitchFamily="34" charset="0"/>
              <a:buChar char="•"/>
            </a:pPr>
            <a:r>
              <a:rPr lang="en-US" dirty="0" smtClean="0"/>
              <a:t>Sampling rates must be at least 2X the frequency sampled</a:t>
            </a:r>
          </a:p>
          <a:p>
            <a:pPr marL="742950" lvl="1" indent="-285750">
              <a:buFont typeface="Arial" panose="020B0604020202020204" pitchFamily="34" charset="0"/>
              <a:buChar char="•"/>
            </a:pPr>
            <a:r>
              <a:rPr lang="en-US" dirty="0" smtClean="0"/>
              <a:t>Oversampling maximizes information retention</a:t>
            </a:r>
            <a:endParaRPr lang="en-US" dirty="0"/>
          </a:p>
        </p:txBody>
      </p:sp>
      <p:sp>
        <p:nvSpPr>
          <p:cNvPr id="7" name="TextBox 6"/>
          <p:cNvSpPr txBox="1"/>
          <p:nvPr/>
        </p:nvSpPr>
        <p:spPr>
          <a:xfrm>
            <a:off x="914400" y="4876800"/>
            <a:ext cx="74676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Remember ! Higher frequency translates to higher bandwidth (BW)</a:t>
            </a:r>
          </a:p>
          <a:p>
            <a:pPr marL="285750" indent="-285750">
              <a:buFont typeface="Arial" panose="020B0604020202020204" pitchFamily="34" charset="0"/>
              <a:buChar char="•"/>
            </a:pPr>
            <a:r>
              <a:rPr lang="en-US" dirty="0" smtClean="0"/>
              <a:t>Up until now, we were interested in drilling down to one signal</a:t>
            </a:r>
          </a:p>
          <a:p>
            <a:pPr marL="285750" indent="-285750">
              <a:buFont typeface="Arial" panose="020B0604020202020204" pitchFamily="34" charset="0"/>
              <a:buChar char="•"/>
            </a:pPr>
            <a:r>
              <a:rPr lang="en-US" dirty="0" smtClean="0"/>
              <a:t>Now we can translate entire bands of signals simultaneously !</a:t>
            </a:r>
          </a:p>
          <a:p>
            <a:pPr marL="285750" indent="-285750">
              <a:buFont typeface="Arial" panose="020B0604020202020204" pitchFamily="34" charset="0"/>
              <a:buChar char="•"/>
            </a:pPr>
            <a:r>
              <a:rPr lang="en-US" dirty="0" smtClean="0"/>
              <a:t>That amounts to a HUGE amount of data being processed</a:t>
            </a:r>
            <a:endParaRPr lang="en-US" dirty="0"/>
          </a:p>
        </p:txBody>
      </p:sp>
    </p:spTree>
    <p:extLst>
      <p:ext uri="{BB962C8B-B14F-4D97-AF65-F5344CB8AC3E}">
        <p14:creationId xmlns:p14="http://schemas.microsoft.com/office/powerpoint/2010/main" val="160955472"/>
      </p:ext>
    </p:extLst>
  </p:cSld>
  <p:clrMapOvr>
    <a:masterClrMapping/>
  </p:clrMapOvr>
  <p:transition spd="med">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Field Programmable Gate Array</a:t>
            </a:r>
            <a:endParaRPr lang="en-US" sz="4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2699320"/>
            <a:ext cx="2743200" cy="2347784"/>
          </a:xfrm>
          <a:prstGeom prst="rect">
            <a:avLst/>
          </a:prstGeom>
        </p:spPr>
      </p:pic>
      <p:sp>
        <p:nvSpPr>
          <p:cNvPr id="5" name="TextBox 4"/>
          <p:cNvSpPr txBox="1"/>
          <p:nvPr/>
        </p:nvSpPr>
        <p:spPr>
          <a:xfrm>
            <a:off x="838200" y="1676400"/>
            <a:ext cx="7391400" cy="1015663"/>
          </a:xfrm>
          <a:prstGeom prst="rect">
            <a:avLst/>
          </a:prstGeom>
          <a:noFill/>
        </p:spPr>
        <p:txBody>
          <a:bodyPr wrap="square" rtlCol="0">
            <a:spAutoFit/>
          </a:bodyPr>
          <a:lstStyle/>
          <a:p>
            <a:r>
              <a:rPr lang="en-US" dirty="0" smtClean="0"/>
              <a:t>An FPGA is different than a microcontroller</a:t>
            </a:r>
          </a:p>
          <a:p>
            <a:pPr marL="285750" indent="-285750">
              <a:buFont typeface="Arial" panose="020B0604020202020204" pitchFamily="34" charset="0"/>
              <a:buChar char="•"/>
            </a:pPr>
            <a:r>
              <a:rPr lang="en-US" sz="1400" dirty="0" smtClean="0"/>
              <a:t>A microcontroller has a CPU; an FPGA does not unless you build one</a:t>
            </a:r>
          </a:p>
          <a:p>
            <a:pPr marL="285750" indent="-285750">
              <a:buFont typeface="Arial" panose="020B0604020202020204" pitchFamily="34" charset="0"/>
              <a:buChar char="•"/>
            </a:pPr>
            <a:r>
              <a:rPr lang="en-US" sz="1400" dirty="0" smtClean="0"/>
              <a:t>A processor executes instructions in a sequential fashion and is dependent on software</a:t>
            </a:r>
          </a:p>
          <a:p>
            <a:pPr marL="285750" indent="-285750">
              <a:buFont typeface="Arial" panose="020B0604020202020204" pitchFamily="34" charset="0"/>
              <a:buChar char="•"/>
            </a:pPr>
            <a:r>
              <a:rPr lang="en-US" sz="1400" dirty="0" smtClean="0"/>
              <a:t>An FPGA is dependent on firmware (hardware) and runs multiple algorithms in parallel</a:t>
            </a:r>
            <a:endParaRPr lang="en-US" sz="1400" dirty="0"/>
          </a:p>
        </p:txBody>
      </p:sp>
      <p:sp>
        <p:nvSpPr>
          <p:cNvPr id="6" name="TextBox 5"/>
          <p:cNvSpPr txBox="1"/>
          <p:nvPr/>
        </p:nvSpPr>
        <p:spPr>
          <a:xfrm>
            <a:off x="6019800" y="3352800"/>
            <a:ext cx="2133600" cy="461665"/>
          </a:xfrm>
          <a:prstGeom prst="rect">
            <a:avLst/>
          </a:prstGeom>
          <a:noFill/>
        </p:spPr>
        <p:txBody>
          <a:bodyPr wrap="square" rtlCol="0">
            <a:spAutoFit/>
          </a:bodyPr>
          <a:lstStyle/>
          <a:p>
            <a:r>
              <a:rPr lang="en-US" sz="1200" dirty="0" smtClean="0"/>
              <a:t>Very miniscule, highly simplified part of an FPGA</a:t>
            </a:r>
            <a:endParaRPr lang="en-US" sz="1200" dirty="0"/>
          </a:p>
        </p:txBody>
      </p:sp>
      <p:sp>
        <p:nvSpPr>
          <p:cNvPr id="8" name="TextBox 7"/>
          <p:cNvSpPr txBox="1"/>
          <p:nvPr/>
        </p:nvSpPr>
        <p:spPr>
          <a:xfrm>
            <a:off x="838200" y="5181600"/>
            <a:ext cx="7620000"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Configurable logic blocks (CLB) – configurable digital </a:t>
            </a:r>
            <a:r>
              <a:rPr lang="en-US" sz="1400" dirty="0" err="1" smtClean="0"/>
              <a:t>subcircuits</a:t>
            </a:r>
            <a:r>
              <a:rPr lang="en-US" sz="1400" dirty="0" smtClean="0"/>
              <a:t> not just logic gates</a:t>
            </a:r>
          </a:p>
          <a:p>
            <a:pPr marL="285750" indent="-285750">
              <a:buFont typeface="Arial" panose="020B0604020202020204" pitchFamily="34" charset="0"/>
              <a:buChar char="•"/>
            </a:pPr>
            <a:r>
              <a:rPr lang="en-US" sz="1400" dirty="0" smtClean="0"/>
              <a:t>Uses a matrix of programmable interconnects to input/output blocks (IOB)</a:t>
            </a:r>
          </a:p>
          <a:p>
            <a:pPr marL="285750" indent="-285750">
              <a:buFont typeface="Arial" panose="020B0604020202020204" pitchFamily="34" charset="0"/>
              <a:buChar char="•"/>
            </a:pPr>
            <a:r>
              <a:rPr lang="en-US" sz="1400" dirty="0" smtClean="0"/>
              <a:t>“Programs” are stored in static RAM and details how the hardware should perform</a:t>
            </a:r>
          </a:p>
          <a:p>
            <a:pPr marL="285750" indent="-285750">
              <a:buFont typeface="Arial" panose="020B0604020202020204" pitchFamily="34" charset="0"/>
              <a:buChar char="•"/>
            </a:pPr>
            <a:r>
              <a:rPr lang="en-US" sz="1400" dirty="0" smtClean="0"/>
              <a:t>Very important in military and aerospace industries</a:t>
            </a:r>
            <a:endParaRPr lang="en-US" sz="1400" dirty="0"/>
          </a:p>
        </p:txBody>
      </p:sp>
    </p:spTree>
    <p:extLst>
      <p:ext uri="{BB962C8B-B14F-4D97-AF65-F5344CB8AC3E}">
        <p14:creationId xmlns:p14="http://schemas.microsoft.com/office/powerpoint/2010/main" val="48253040"/>
      </p:ext>
    </p:extLst>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Regenerative Receiver</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81200" y="2209800"/>
            <a:ext cx="5486400" cy="4114800"/>
          </a:xfrm>
        </p:spPr>
      </p:pic>
      <p:sp>
        <p:nvSpPr>
          <p:cNvPr id="5" name="TextBox 4"/>
          <p:cNvSpPr txBox="1"/>
          <p:nvPr/>
        </p:nvSpPr>
        <p:spPr>
          <a:xfrm>
            <a:off x="838200" y="1676400"/>
            <a:ext cx="6477000" cy="369332"/>
          </a:xfrm>
          <a:prstGeom prst="rect">
            <a:avLst/>
          </a:prstGeom>
          <a:noFill/>
        </p:spPr>
        <p:txBody>
          <a:bodyPr wrap="square" rtlCol="0">
            <a:spAutoFit/>
          </a:bodyPr>
          <a:lstStyle/>
          <a:p>
            <a:r>
              <a:rPr lang="en-US" dirty="0" smtClean="0"/>
              <a:t>Armstrong circuit – “Tickler” coil - </a:t>
            </a:r>
            <a:r>
              <a:rPr lang="en-US" dirty="0" err="1" smtClean="0"/>
              <a:t>variometer</a:t>
            </a:r>
            <a:endParaRPr lang="en-US" dirty="0"/>
          </a:p>
        </p:txBody>
      </p:sp>
    </p:spTree>
    <p:extLst>
      <p:ext uri="{BB962C8B-B14F-4D97-AF65-F5344CB8AC3E}">
        <p14:creationId xmlns:p14="http://schemas.microsoft.com/office/powerpoint/2010/main" val="2929912862"/>
      </p:ext>
    </p:extLst>
  </p:cSld>
  <p:clrMapOvr>
    <a:masterClrMapping/>
  </p:clrMapOvr>
  <p:transition spd="med">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 the Future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600200"/>
            <a:ext cx="4162185" cy="4953000"/>
          </a:xfrm>
          <a:prstGeom prst="rect">
            <a:avLst/>
          </a:prstGeom>
        </p:spPr>
      </p:pic>
    </p:spTree>
    <p:extLst>
      <p:ext uri="{BB962C8B-B14F-4D97-AF65-F5344CB8AC3E}">
        <p14:creationId xmlns:p14="http://schemas.microsoft.com/office/powerpoint/2010/main" val="3647356683"/>
      </p:ext>
    </p:extLst>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Regenerative Receiver</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9696" y="1905000"/>
            <a:ext cx="3349407" cy="4114800"/>
          </a:xfrm>
        </p:spPr>
      </p:pic>
    </p:spTree>
    <p:extLst>
      <p:ext uri="{BB962C8B-B14F-4D97-AF65-F5344CB8AC3E}">
        <p14:creationId xmlns:p14="http://schemas.microsoft.com/office/powerpoint/2010/main" val="4133184328"/>
      </p:ext>
    </p:extLst>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Tuned RF (TRF) Receiver</a:t>
            </a:r>
            <a:endParaRPr lang="en-US" dirty="0"/>
          </a:p>
        </p:txBody>
      </p:sp>
      <p:sp>
        <p:nvSpPr>
          <p:cNvPr id="3" name="Content Placeholder 2"/>
          <p:cNvSpPr>
            <a:spLocks noGrp="1"/>
          </p:cNvSpPr>
          <p:nvPr>
            <p:ph idx="1"/>
          </p:nvPr>
        </p:nvSpPr>
        <p:spPr>
          <a:xfrm>
            <a:off x="838200" y="1905000"/>
            <a:ext cx="7772400" cy="2362200"/>
          </a:xfrm>
        </p:spPr>
        <p:txBody>
          <a:bodyPr/>
          <a:lstStyle/>
          <a:p>
            <a:r>
              <a:rPr lang="en-US" dirty="0" smtClean="0"/>
              <a:t>Several tuned RF stages</a:t>
            </a:r>
          </a:p>
          <a:p>
            <a:r>
              <a:rPr lang="en-US" dirty="0" smtClean="0"/>
              <a:t>Amplified enough to drive a detector</a:t>
            </a:r>
          </a:p>
          <a:p>
            <a:r>
              <a:rPr lang="en-US" dirty="0" smtClean="0"/>
              <a:t>Did not radiate interference</a:t>
            </a:r>
          </a:p>
          <a:p>
            <a:r>
              <a:rPr lang="en-US" dirty="0" smtClean="0"/>
              <a:t>Complicated to tune multiple RF stages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4343399"/>
            <a:ext cx="6629400" cy="1591747"/>
          </a:xfrm>
          <a:prstGeom prst="rect">
            <a:avLst/>
          </a:prstGeom>
        </p:spPr>
      </p:pic>
    </p:spTree>
    <p:extLst>
      <p:ext uri="{BB962C8B-B14F-4D97-AF65-F5344CB8AC3E}">
        <p14:creationId xmlns:p14="http://schemas.microsoft.com/office/powerpoint/2010/main" val="958458283"/>
      </p:ext>
    </p:extLst>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Tuned RF (TRF) Receiver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26116" y="1905000"/>
            <a:ext cx="5996568" cy="4114800"/>
          </a:xfrm>
        </p:spPr>
      </p:pic>
    </p:spTree>
    <p:extLst>
      <p:ext uri="{BB962C8B-B14F-4D97-AF65-F5344CB8AC3E}">
        <p14:creationId xmlns:p14="http://schemas.microsoft.com/office/powerpoint/2010/main" val="3224398350"/>
      </p:ext>
    </p:extLst>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Tuned RF (TRF) Receiver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800" y="1828800"/>
            <a:ext cx="5904773" cy="4114800"/>
          </a:xfrm>
        </p:spPr>
      </p:pic>
    </p:spTree>
    <p:extLst>
      <p:ext uri="{BB962C8B-B14F-4D97-AF65-F5344CB8AC3E}">
        <p14:creationId xmlns:p14="http://schemas.microsoft.com/office/powerpoint/2010/main" val="287131227"/>
      </p:ext>
    </p:extLst>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Tuned RF (TRF) Receiver</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800" y="1828800"/>
            <a:ext cx="5890364" cy="4114800"/>
          </a:xfrm>
        </p:spPr>
      </p:pic>
    </p:spTree>
    <p:extLst>
      <p:ext uri="{BB962C8B-B14F-4D97-AF65-F5344CB8AC3E}">
        <p14:creationId xmlns:p14="http://schemas.microsoft.com/office/powerpoint/2010/main" val="239275513"/>
      </p:ext>
    </p:extLst>
  </p:cSld>
  <p:clrMapOvr>
    <a:masterClrMapping/>
  </p:clrMapOvr>
  <p:transition spd="med">
    <p:dissolve/>
  </p:transition>
  <p:timing>
    <p:tnLst>
      <p:par>
        <p:cTn id="1" dur="indefinite" restart="never" nodeType="tmRoot"/>
      </p:par>
    </p:tnLst>
  </p:timing>
</p:sld>
</file>

<file path=ppt/theme/theme1.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Blueprint</Template>
  <TotalTime>1912</TotalTime>
  <Words>2512</Words>
  <Application>Microsoft Office PowerPoint</Application>
  <PresentationFormat>On-screen Show (4:3)</PresentationFormat>
  <Paragraphs>261</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Blueprint</vt:lpstr>
      <vt:lpstr>RF Receiver Architecture - Past, Present, and Future</vt:lpstr>
      <vt:lpstr>Receiver History – Part 2</vt:lpstr>
      <vt:lpstr>Regenerative Receiver</vt:lpstr>
      <vt:lpstr>Regenerative Receiver</vt:lpstr>
      <vt:lpstr>Regenerative Receiver</vt:lpstr>
      <vt:lpstr>Tuned RF (TRF) Receiver</vt:lpstr>
      <vt:lpstr>Tuned RF (TRF) Receiver</vt:lpstr>
      <vt:lpstr>Tuned RF (TRF) Receiver</vt:lpstr>
      <vt:lpstr>Tuned RF (TRF) Receiver</vt:lpstr>
      <vt:lpstr>Tuned RF (TRF) Receiver</vt:lpstr>
      <vt:lpstr>Tuned RF (TRF) Receiver</vt:lpstr>
      <vt:lpstr>Tuned RF (TRF) Receiver</vt:lpstr>
      <vt:lpstr>Basic Receiver Design Principles</vt:lpstr>
      <vt:lpstr>Basic Receiver Design Principles</vt:lpstr>
      <vt:lpstr>Basic Receiver Design Principles</vt:lpstr>
      <vt:lpstr>Basic Receiver Design Principles</vt:lpstr>
      <vt:lpstr>Basic Receiver Design Principle</vt:lpstr>
      <vt:lpstr>Basic Receiver Design Principle</vt:lpstr>
      <vt:lpstr>Superheterodyne Receiver</vt:lpstr>
      <vt:lpstr>Superheterodyne Receiver</vt:lpstr>
      <vt:lpstr>Superheterodyne Receiver</vt:lpstr>
      <vt:lpstr>Superheterodyne Receiver</vt:lpstr>
      <vt:lpstr>Superheterodyne Receiver</vt:lpstr>
      <vt:lpstr>Superheterodyne Receiver</vt:lpstr>
      <vt:lpstr>Superheterodyne Receiver</vt:lpstr>
      <vt:lpstr>Superheterodyne Receiver</vt:lpstr>
      <vt:lpstr>Direct Conversion Receiver</vt:lpstr>
      <vt:lpstr>Direct Conversion Receiver</vt:lpstr>
      <vt:lpstr>Direct Conversion Receiver</vt:lpstr>
      <vt:lpstr>Quadrature Downconversion</vt:lpstr>
      <vt:lpstr>Quadrature Downconversion</vt:lpstr>
      <vt:lpstr>Quadrature Downconversion</vt:lpstr>
      <vt:lpstr>Quadrature Downconversion</vt:lpstr>
      <vt:lpstr>Dual Down-Conversion</vt:lpstr>
      <vt:lpstr>Dual Down-Conversion</vt:lpstr>
      <vt:lpstr>Analog to Digital Converter</vt:lpstr>
      <vt:lpstr>Analog to Digital Converter</vt:lpstr>
      <vt:lpstr>Direct Sampling Receiver</vt:lpstr>
      <vt:lpstr>Field Programmable Gate Array</vt:lpstr>
      <vt:lpstr>Conclusion – the Future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RF Receiver Architecture - Past, Present, and Future</dc:title>
  <dc:creator>JamesMD</dc:creator>
  <cp:lastModifiedBy>JamesMD</cp:lastModifiedBy>
  <cp:revision>70</cp:revision>
  <cp:lastPrinted>2019-08-22T00:55:58Z</cp:lastPrinted>
  <dcterms:created xsi:type="dcterms:W3CDTF">2019-08-17T16:56:46Z</dcterms:created>
  <dcterms:modified xsi:type="dcterms:W3CDTF">2019-08-22T01:11:33Z</dcterms:modified>
</cp:coreProperties>
</file>